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3" r:id="rId1"/>
  </p:sldMasterIdLst>
  <p:notesMasterIdLst>
    <p:notesMasterId r:id="rId52"/>
  </p:notesMasterIdLst>
  <p:sldIdLst>
    <p:sldId id="319" r:id="rId2"/>
    <p:sldId id="493" r:id="rId3"/>
    <p:sldId id="409" r:id="rId4"/>
    <p:sldId id="355" r:id="rId5"/>
    <p:sldId id="464" r:id="rId6"/>
    <p:sldId id="324" r:id="rId7"/>
    <p:sldId id="325" r:id="rId8"/>
    <p:sldId id="373" r:id="rId9"/>
    <p:sldId id="490" r:id="rId10"/>
    <p:sldId id="465" r:id="rId11"/>
    <p:sldId id="466" r:id="rId12"/>
    <p:sldId id="467" r:id="rId13"/>
    <p:sldId id="468" r:id="rId14"/>
    <p:sldId id="469" r:id="rId15"/>
    <p:sldId id="476" r:id="rId16"/>
    <p:sldId id="478" r:id="rId17"/>
    <p:sldId id="473" r:id="rId18"/>
    <p:sldId id="474" r:id="rId19"/>
    <p:sldId id="475" r:id="rId20"/>
    <p:sldId id="359" r:id="rId21"/>
    <p:sldId id="477" r:id="rId22"/>
    <p:sldId id="360" r:id="rId23"/>
    <p:sldId id="362" r:id="rId24"/>
    <p:sldId id="383" r:id="rId25"/>
    <p:sldId id="376" r:id="rId26"/>
    <p:sldId id="377" r:id="rId27"/>
    <p:sldId id="352" r:id="rId28"/>
    <p:sldId id="379" r:id="rId29"/>
    <p:sldId id="380" r:id="rId30"/>
    <p:sldId id="481" r:id="rId31"/>
    <p:sldId id="482" r:id="rId32"/>
    <p:sldId id="502" r:id="rId33"/>
    <p:sldId id="343" r:id="rId34"/>
    <p:sldId id="344" r:id="rId35"/>
    <p:sldId id="396" r:id="rId36"/>
    <p:sldId id="397" r:id="rId37"/>
    <p:sldId id="491" r:id="rId38"/>
    <p:sldId id="412" r:id="rId39"/>
    <p:sldId id="414" r:id="rId40"/>
    <p:sldId id="415" r:id="rId41"/>
    <p:sldId id="495" r:id="rId42"/>
    <p:sldId id="496" r:id="rId43"/>
    <p:sldId id="492" r:id="rId44"/>
    <p:sldId id="494" r:id="rId45"/>
    <p:sldId id="497" r:id="rId46"/>
    <p:sldId id="498" r:id="rId47"/>
    <p:sldId id="500" r:id="rId48"/>
    <p:sldId id="499" r:id="rId49"/>
    <p:sldId id="501" r:id="rId50"/>
    <p:sldId id="428" r:id="rId5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DAB000"/>
    <a:srgbClr val="FF5050"/>
    <a:srgbClr val="FACA00"/>
    <a:srgbClr val="0066FF"/>
    <a:srgbClr val="1B174F"/>
    <a:srgbClr val="0D09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719" autoAdjust="0"/>
  </p:normalViewPr>
  <p:slideViewPr>
    <p:cSldViewPr>
      <p:cViewPr varScale="1">
        <p:scale>
          <a:sx n="86" d="100"/>
          <a:sy n="86" d="100"/>
        </p:scale>
        <p:origin x="152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93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A48A83-8E9C-43EC-9369-1C3DA1EF4BBD}" type="datetimeFigureOut">
              <a:rPr lang="en-US" smtClean="0"/>
              <a:pPr/>
              <a:t>11/24/2017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A7FE1A-A2DF-446B-8A2C-C4E181588D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081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61172A2D-0A75-4D43-91B9-F4A27C8AF8EE}" type="slidenum">
              <a:rPr lang="hr-HR" altLang="sr-Latn-RS"/>
              <a:pPr/>
              <a:t>14</a:t>
            </a:fld>
            <a:endParaRPr lang="hr-HR" altLang="sr-Latn-R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RS" altLang="sr-Latn-RS" smtClean="0"/>
          </a:p>
        </p:txBody>
      </p:sp>
    </p:spTree>
    <p:extLst>
      <p:ext uri="{BB962C8B-B14F-4D97-AF65-F5344CB8AC3E}">
        <p14:creationId xmlns:p14="http://schemas.microsoft.com/office/powerpoint/2010/main" val="33196073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7FE1A-A2DF-446B-8A2C-C4E181588D91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5830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7FE1A-A2DF-446B-8A2C-C4E181588D91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7868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7FE1A-A2DF-446B-8A2C-C4E181588D91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9296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7FE1A-A2DF-446B-8A2C-C4E181588D91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2759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7FE1A-A2DF-446B-8A2C-C4E181588D91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2014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7FE1A-A2DF-446B-8A2C-C4E181588D91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9916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7FE1A-A2DF-446B-8A2C-C4E181588D91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165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7829D4-F967-4193-8C57-59D6C5975B4C}" type="slidenum">
              <a:rPr lang="hr-HR" smtClean="0"/>
              <a:pPr/>
              <a:t>22</a:t>
            </a:fld>
            <a:endParaRPr lang="hr-HR" smtClean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r-HR" smtClean="0"/>
          </a:p>
        </p:txBody>
      </p:sp>
    </p:spTree>
    <p:extLst>
      <p:ext uri="{BB962C8B-B14F-4D97-AF65-F5344CB8AC3E}">
        <p14:creationId xmlns:p14="http://schemas.microsoft.com/office/powerpoint/2010/main" val="2176678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7FE1A-A2DF-446B-8A2C-C4E181588D91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711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NNN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CDE162-3CF9-4ADE-B54D-85B7769ECC3A}" type="slidenum">
              <a:rPr lang="en-US"/>
              <a:pPr/>
              <a:t>24</a:t>
            </a:fld>
            <a:endParaRPr lang="en-US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711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56759D-5FA9-4970-AB87-C0DF3CFB80E8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86675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56759D-5FA9-4970-AB87-C0DF3CFB80E8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987120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451478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7FE1A-A2DF-446B-8A2C-C4E181588D91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360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7FE1A-A2DF-446B-8A2C-C4E181588D91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585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76140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6141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55A1F8E3-4D14-4152-9F56-BAE62C24BD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597E16-185D-4E62-BC9C-169D3C6053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214313"/>
            <a:ext cx="1951038" cy="591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214313"/>
            <a:ext cx="5700712" cy="5918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CA922D-3462-48CE-ACD7-E3BAE48B93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182688" y="41513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73098C-C3E7-4853-A9E5-97A40F2575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08386-EB06-4712-949E-7E50FC463C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150938" y="214313"/>
            <a:ext cx="7804150" cy="591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9784F3-A768-4409-8E68-6413E36E97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507139-C567-4661-BABA-53ED556CBD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9C29A-7D85-4838-967E-FB8A70215F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90C8A-46A9-463F-B276-52570AC5F4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F38E4D-D493-408D-9FF1-16A27D0F10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77FD1-9174-4C4C-AB64-5D81EACFB5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9371A0-8A16-4ED2-AEC9-06E6A2AD5C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B244B3-BEDD-4488-8021-4A6B844F49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56068-B696-4AB1-91EB-A6BB7C2F54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kumimoji="1" lang="hr-HR" sz="2400"/>
          </a:p>
        </p:txBody>
      </p:sp>
      <p:sp>
        <p:nvSpPr>
          <p:cNvPr id="175107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kumimoji="1" lang="hr-HR" sz="2400"/>
          </a:p>
        </p:txBody>
      </p:sp>
      <p:sp>
        <p:nvSpPr>
          <p:cNvPr id="175108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kumimoji="1" lang="hr-HR" sz="2400"/>
          </a:p>
        </p:txBody>
      </p:sp>
      <p:sp>
        <p:nvSpPr>
          <p:cNvPr id="175109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kumimoji="1" lang="hr-HR" sz="2400"/>
          </a:p>
        </p:txBody>
      </p:sp>
      <p:sp>
        <p:nvSpPr>
          <p:cNvPr id="175110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kumimoji="1" lang="hr-HR" sz="2400"/>
          </a:p>
        </p:txBody>
      </p:sp>
      <p:sp>
        <p:nvSpPr>
          <p:cNvPr id="175111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kumimoji="1" lang="hr-HR" sz="2400"/>
          </a:p>
        </p:txBody>
      </p:sp>
      <p:sp>
        <p:nvSpPr>
          <p:cNvPr id="175112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kumimoji="1" lang="hr-HR" sz="2400"/>
          </a:p>
        </p:txBody>
      </p:sp>
      <p:sp>
        <p:nvSpPr>
          <p:cNvPr id="5129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214313"/>
            <a:ext cx="7793037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30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511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511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511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D5DA84AB-2F1E-4492-9D28-7AC850DA81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7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png"/><Relationship Id="rId11" Type="http://schemas.openxmlformats.org/officeDocument/2006/relationships/image" Target="../media/image26.png"/><Relationship Id="rId5" Type="http://schemas.openxmlformats.org/officeDocument/2006/relationships/oleObject" Target="../embeddings/oleObject1.bin"/><Relationship Id="rId10" Type="http://schemas.openxmlformats.org/officeDocument/2006/relationships/oleObject" Target="../embeddings/oleObject3.bin"/><Relationship Id="rId4" Type="http://schemas.openxmlformats.org/officeDocument/2006/relationships/image" Target="../media/image28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oleObject" Target="../embeddings/oleObject4.bin"/><Relationship Id="rId7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2.wmf"/><Relationship Id="rId5" Type="http://schemas.openxmlformats.org/officeDocument/2006/relationships/image" Target="../media/image31.wmf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4.jpeg"/><Relationship Id="rId4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2" y="260648"/>
            <a:ext cx="7704137" cy="3600400"/>
          </a:xfrm>
        </p:spPr>
        <p:txBody>
          <a:bodyPr/>
          <a:lstStyle/>
          <a:p>
            <a:pPr algn="ctr"/>
            <a:r>
              <a:rPr lang="hr-HR" sz="2800" b="1" dirty="0" smtClean="0"/>
              <a:t>GRAD ZAGREB</a:t>
            </a:r>
            <a:br>
              <a:rPr lang="hr-HR" sz="2800" b="1" dirty="0" smtClean="0"/>
            </a:br>
            <a:r>
              <a:rPr lang="hr-HR" sz="2800" b="1" dirty="0" smtClean="0"/>
              <a:t>URED ZA UPRAVLJANJE U HITNIM SITUACIJAMA</a:t>
            </a:r>
            <a:r>
              <a:rPr lang="hr-HR" sz="3200" b="1" dirty="0" smtClean="0">
                <a:solidFill>
                  <a:srgbClr val="DAB000"/>
                </a:solidFill>
              </a:rPr>
              <a:t/>
            </a:r>
            <a:br>
              <a:rPr lang="hr-HR" sz="3200" b="1" dirty="0" smtClean="0">
                <a:solidFill>
                  <a:srgbClr val="DAB000"/>
                </a:solidFill>
              </a:rPr>
            </a:br>
            <a:r>
              <a:rPr lang="hr-HR" sz="2400" b="1" dirty="0" smtClean="0">
                <a:solidFill>
                  <a:srgbClr val="DAB000"/>
                </a:solidFill>
              </a:rPr>
              <a:t/>
            </a:r>
            <a:br>
              <a:rPr lang="hr-HR" sz="2400" b="1" dirty="0" smtClean="0">
                <a:solidFill>
                  <a:srgbClr val="DAB000"/>
                </a:solidFill>
              </a:rPr>
            </a:br>
            <a:r>
              <a:rPr lang="hr-HR" sz="2800" b="1" dirty="0" smtClean="0">
                <a:solidFill>
                  <a:srgbClr val="FF0000"/>
                </a:solidFill>
              </a:rPr>
              <a:t>STRUČNA KONFERENCIJA</a:t>
            </a:r>
            <a:br>
              <a:rPr lang="hr-HR" sz="2800" b="1" dirty="0" smtClean="0">
                <a:solidFill>
                  <a:srgbClr val="FF0000"/>
                </a:solidFill>
              </a:rPr>
            </a:br>
            <a:r>
              <a:rPr lang="hr-HR" sz="2800" b="1" dirty="0" smtClean="0">
                <a:solidFill>
                  <a:srgbClr val="FF0000"/>
                </a:solidFill>
              </a:rPr>
              <a:t>Javne politike u prevenciji i smanjenju rizika nastanka kriza i katastrofa</a:t>
            </a:r>
            <a:br>
              <a:rPr lang="hr-HR" sz="2800" b="1" dirty="0" smtClean="0">
                <a:solidFill>
                  <a:srgbClr val="FF0000"/>
                </a:solidFill>
              </a:rPr>
            </a:br>
            <a:r>
              <a:rPr lang="hr-HR" sz="800" b="1" dirty="0" smtClean="0">
                <a:solidFill>
                  <a:srgbClr val="FF0000"/>
                </a:solidFill>
              </a:rPr>
              <a:t/>
            </a:r>
            <a:br>
              <a:rPr lang="hr-HR" sz="800" b="1" dirty="0" smtClean="0">
                <a:solidFill>
                  <a:srgbClr val="FF0000"/>
                </a:solidFill>
              </a:rPr>
            </a:br>
            <a:r>
              <a:rPr lang="hr-HR" sz="1000" b="1" dirty="0" smtClean="0">
                <a:solidFill>
                  <a:srgbClr val="FF0000"/>
                </a:solidFill>
              </a:rPr>
              <a:t/>
            </a:r>
            <a:br>
              <a:rPr lang="hr-HR" sz="1000" b="1" dirty="0" smtClean="0">
                <a:solidFill>
                  <a:srgbClr val="FF0000"/>
                </a:solidFill>
              </a:rPr>
            </a:br>
            <a:r>
              <a:rPr lang="hr-HR" sz="2400" dirty="0" smtClean="0"/>
              <a:t>27. 11. 2017.</a:t>
            </a:r>
            <a:endParaRPr lang="hr-HR" sz="2400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4221088"/>
            <a:ext cx="8486775" cy="26369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hr-HR" sz="1200" dirty="0" smtClean="0"/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hr-HR" b="1" dirty="0" smtClean="0">
                <a:solidFill>
                  <a:srgbClr val="C00000"/>
                </a:solidFill>
              </a:rPr>
              <a:t>ODGOJ I OBRAZOVANJE U SLUŽBI RAZVOJA SIGURNOSNE KULTURE</a:t>
            </a:r>
            <a:endParaRPr lang="hr-HR" dirty="0" smtClean="0">
              <a:solidFill>
                <a:srgbClr val="C00000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hr-HR" sz="2000" dirty="0">
              <a:solidFill>
                <a:srgbClr val="FACA00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hr-HR" sz="2000" dirty="0" smtClean="0">
                <a:solidFill>
                  <a:srgbClr val="0000FF"/>
                </a:solidFill>
              </a:rPr>
              <a:t>Autor: Zvonko Orehovec</a:t>
            </a:r>
          </a:p>
          <a:p>
            <a:r>
              <a:rPr lang="hr-HR" sz="1600" b="1" dirty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Veleučilište Velika Gorica</a:t>
            </a:r>
          </a:p>
          <a:p>
            <a:r>
              <a:rPr lang="hr-HR" sz="1600" b="1" dirty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Sektorsko vijeće za sigurnost i obranu MZiO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000" dirty="0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08703" y="1469762"/>
            <a:ext cx="3709718" cy="1956922"/>
          </a:xfrm>
          <a:prstGeom prst="rect">
            <a:avLst/>
          </a:prstGeom>
        </p:spPr>
      </p:pic>
      <p:pic>
        <p:nvPicPr>
          <p:cNvPr id="5" name="Picture 3" descr="C:\Documents and Settings\IBM\My Documents\Z V O N K O\MATERIJALI U FAZI PISANJA\NKBO\ORUŽJA ZA MASOVNO UNIŠTAVANJE - knjiga\SLIKE O KO\New Picture (13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24747" y="1609542"/>
            <a:ext cx="3353064" cy="1960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4" name="Object 2"/>
          <p:cNvGraphicFramePr>
            <a:graphicFrameLocks noChangeAspect="1"/>
          </p:cNvGraphicFramePr>
          <p:nvPr>
            <p:extLst/>
          </p:nvPr>
        </p:nvGraphicFramePr>
        <p:xfrm>
          <a:off x="448483" y="3628685"/>
          <a:ext cx="3983737" cy="18565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17" name="Corel PHOTO-PAINT 8.0 Image" r:id="rId5" imgW="10166955" imgH="3682290" progId="">
                  <p:embed/>
                </p:oleObj>
              </mc:Choice>
              <mc:Fallback>
                <p:oleObj name="Corel PHOTO-PAINT 8.0 Image" r:id="rId5" imgW="10166955" imgH="368229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18000" contras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8483" y="3628685"/>
                        <a:ext cx="3983737" cy="185653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>
            <p:extLst/>
          </p:nvPr>
        </p:nvGraphicFramePr>
        <p:xfrm>
          <a:off x="5270901" y="3147124"/>
          <a:ext cx="3401384" cy="22675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18" name="CorelPhotoPaint.Image.7" r:id="rId7" imgW="4876190" imgH="3250794" progId="">
                  <p:embed/>
                </p:oleObj>
              </mc:Choice>
              <mc:Fallback>
                <p:oleObj name="CorelPhotoPaint.Image.7" r:id="rId7" imgW="4876190" imgH="325079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0901" y="3147124"/>
                        <a:ext cx="3401384" cy="2267589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FF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69803" y="1120312"/>
            <a:ext cx="2865904" cy="1913685"/>
          </a:xfrm>
          <a:prstGeom prst="rect">
            <a:avLst/>
          </a:prstGeom>
          <a:noFill/>
          <a:ln w="9525" algn="ctr">
            <a:solidFill>
              <a:srgbClr val="000066"/>
            </a:solidFill>
            <a:miter lim="800000"/>
            <a:headEnd/>
            <a:tailEnd/>
          </a:ln>
        </p:spPr>
      </p:pic>
      <p:graphicFrame>
        <p:nvGraphicFramePr>
          <p:cNvPr id="3076" name="Object 2"/>
          <p:cNvGraphicFramePr>
            <a:graphicFrameLocks noChangeAspect="1"/>
          </p:cNvGraphicFramePr>
          <p:nvPr>
            <p:extLst/>
          </p:nvPr>
        </p:nvGraphicFramePr>
        <p:xfrm>
          <a:off x="3244088" y="4824487"/>
          <a:ext cx="3145055" cy="19662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19" name="CorelPhotoPaint.Image.7" r:id="rId10" imgW="1919919" imgH="1200609" progId="">
                  <p:embed/>
                </p:oleObj>
              </mc:Choice>
              <mc:Fallback>
                <p:oleObj name="CorelPhotoPaint.Image.7" r:id="rId10" imgW="1919919" imgH="120060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44088" y="4824487"/>
                        <a:ext cx="3145055" cy="196627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rgbClr val="FFFF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" y="-45324"/>
            <a:ext cx="6948264" cy="1270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hr-HR" sz="2000" b="1" kern="0" dirty="0" smtClean="0">
                <a:solidFill>
                  <a:srgbClr val="FF0000"/>
                </a:solidFill>
              </a:rPr>
              <a:t>OSNOVNE KARAKTERISTIKE SUVREMENOG SVIJETA</a:t>
            </a:r>
            <a:br>
              <a:rPr lang="hr-HR" sz="2000" b="1" kern="0" dirty="0" smtClean="0">
                <a:solidFill>
                  <a:srgbClr val="FF0000"/>
                </a:solidFill>
              </a:rPr>
            </a:br>
            <a:r>
              <a:rPr lang="hr-HR" sz="2000" b="1" kern="0" dirty="0" smtClean="0">
                <a:latin typeface="+mn-lt"/>
              </a:rPr>
              <a:t> ERA ANTROPOCENA (Paul Crutzen)</a:t>
            </a:r>
          </a:p>
          <a:p>
            <a:pPr algn="ctr" eaLnBrk="1" hangingPunct="1"/>
            <a:r>
              <a:rPr lang="hr-HR" sz="2000" b="1" kern="0" dirty="0" smtClean="0">
                <a:latin typeface="+mn-lt"/>
              </a:rPr>
              <a:t>NKB ORUŽJE? </a:t>
            </a:r>
            <a:endParaRPr lang="hr-HR" sz="2000" b="1" kern="0" dirty="0" smtClean="0">
              <a:solidFill>
                <a:srgbClr val="FF505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9141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0833" y="2652433"/>
            <a:ext cx="6582335" cy="1553135"/>
          </a:xfrm>
        </p:spPr>
        <p:txBody>
          <a:bodyPr>
            <a:normAutofit/>
          </a:bodyPr>
          <a:lstStyle/>
          <a:p>
            <a:pPr algn="ctr"/>
            <a:r>
              <a:rPr lang="hr-HR" sz="4271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Samo?</a:t>
            </a:r>
            <a:r>
              <a:rPr lang="hr-HR" sz="4271" b="1" dirty="0">
                <a:solidFill>
                  <a:schemeClr val="tx1"/>
                </a:solidFill>
                <a:latin typeface="Calibri" panose="020F0502020204030204" pitchFamily="34" charset="0"/>
              </a:rPr>
              <a:t/>
            </a:r>
            <a:br>
              <a:rPr lang="hr-HR" sz="4271" b="1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hr-HR" sz="4271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Ili i?</a:t>
            </a:r>
            <a:endParaRPr lang="hr-HR" sz="4271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9479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3"/>
          <p:cNvGraphicFramePr>
            <a:graphicFrameLocks noChangeAspect="1"/>
          </p:cNvGraphicFramePr>
          <p:nvPr>
            <p:extLst/>
          </p:nvPr>
        </p:nvGraphicFramePr>
        <p:xfrm>
          <a:off x="134471" y="1544034"/>
          <a:ext cx="3543033" cy="24461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15" name="Fotografija Photo Editora" r:id="rId3" imgW="4277322" imgH="2952381" progId="">
                  <p:embed/>
                </p:oleObj>
              </mc:Choice>
              <mc:Fallback>
                <p:oleObj name="Fotografija Photo Editora" r:id="rId3" imgW="4277322" imgH="295238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471" y="1544034"/>
                        <a:ext cx="3543033" cy="244615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665646" y="3455662"/>
            <a:ext cx="3648039" cy="2760167"/>
          </a:xfrm>
          <a:prstGeom prst="rect">
            <a:avLst/>
          </a:prstGeom>
          <a:noFill/>
          <a:ln w="9525" algn="ctr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627047" y="3671844"/>
            <a:ext cx="3080138" cy="3157703"/>
          </a:xfrm>
          <a:prstGeom prst="rect">
            <a:avLst/>
          </a:prstGeom>
          <a:noFill/>
          <a:ln w="9525" algn="ctr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7" name="Picture 10" descr="scan000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3394226" y="1603867"/>
            <a:ext cx="3270409" cy="2655824"/>
          </a:xfrm>
          <a:prstGeom prst="rect">
            <a:avLst/>
          </a:prstGeom>
        </p:spPr>
      </p:pic>
      <p:pic>
        <p:nvPicPr>
          <p:cNvPr id="8" name="Picture 11" descr="scan000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3388296" y="4199857"/>
            <a:ext cx="2926143" cy="2376264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867824" y="109713"/>
            <a:ext cx="7408353" cy="383903"/>
          </a:xfrm>
          <a:prstGeom prst="rect">
            <a:avLst/>
          </a:prstGeom>
        </p:spPr>
        <p:txBody>
          <a:bodyPr vert="horz" lIns="88751" tIns="44375" rIns="88751" bIns="44375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330" b="1" dirty="0">
                <a:solidFill>
                  <a:schemeClr val="bg1"/>
                </a:solidFill>
                <a:latin typeface="Calibri" pitchFamily="34" charset="0"/>
              </a:rPr>
              <a:t>Case Studies – Terroris Actions</a:t>
            </a: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214313"/>
            <a:ext cx="7793037" cy="1270471"/>
          </a:xfrm>
        </p:spPr>
        <p:txBody>
          <a:bodyPr/>
          <a:lstStyle/>
          <a:p>
            <a:pPr algn="ctr" eaLnBrk="1" hangingPunct="1"/>
            <a:r>
              <a:rPr lang="hr-HR" sz="2000" b="1" dirty="0" smtClean="0">
                <a:solidFill>
                  <a:srgbClr val="FF0000"/>
                </a:solidFill>
              </a:rPr>
              <a:t>OSNOVNE KARAKTERISTIKE SUVREMENOG SVIJETA</a:t>
            </a:r>
            <a:br>
              <a:rPr lang="hr-HR" sz="2000" b="1" dirty="0" smtClean="0">
                <a:solidFill>
                  <a:srgbClr val="FF0000"/>
                </a:solidFill>
              </a:rPr>
            </a:br>
            <a:r>
              <a:rPr lang="hr-HR" sz="2000" b="1" dirty="0" smtClean="0">
                <a:latin typeface="+mn-lt"/>
              </a:rPr>
              <a:t> ERA ANTROPOCENA (Paul Crutzen) </a:t>
            </a:r>
            <a:br>
              <a:rPr lang="hr-HR" sz="2000" b="1" dirty="0" smtClean="0">
                <a:latin typeface="+mn-lt"/>
              </a:rPr>
            </a:br>
            <a:r>
              <a:rPr lang="hr-HR" sz="2000" b="1" dirty="0" smtClean="0">
                <a:latin typeface="+mn-lt"/>
              </a:rPr>
              <a:t>NRKB terorizam</a:t>
            </a:r>
            <a:endParaRPr lang="hr-HR" sz="2000" b="1" dirty="0" smtClean="0">
              <a:solidFill>
                <a:srgbClr val="FF505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499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0833" y="2652433"/>
            <a:ext cx="6582335" cy="1553135"/>
          </a:xfrm>
        </p:spPr>
        <p:txBody>
          <a:bodyPr>
            <a:normAutofit/>
          </a:bodyPr>
          <a:lstStyle/>
          <a:p>
            <a:pPr algn="ctr"/>
            <a:r>
              <a:rPr lang="hr-HR" sz="4271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Samo?</a:t>
            </a:r>
            <a:r>
              <a:rPr lang="hr-HR" sz="4271" b="1" dirty="0">
                <a:solidFill>
                  <a:schemeClr val="tx1"/>
                </a:solidFill>
                <a:latin typeface="Calibri" panose="020F0502020204030204" pitchFamily="34" charset="0"/>
              </a:rPr>
              <a:t/>
            </a:r>
            <a:br>
              <a:rPr lang="hr-HR" sz="4271" b="1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hr-HR" sz="4271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Ili i?</a:t>
            </a:r>
            <a:endParaRPr lang="hr-HR" sz="4271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871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etr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765" y="1751830"/>
            <a:ext cx="4034118" cy="4892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578224" y="-120252"/>
            <a:ext cx="7987553" cy="822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hr-HR" altLang="sr-Latn-RS" sz="2718" dirty="0">
                <a:solidFill>
                  <a:schemeClr val="bg1"/>
                </a:solidFill>
                <a:latin typeface="Calibri" panose="020F0502020204030204" pitchFamily="34" charset="0"/>
              </a:rPr>
              <a:t>Chemical Industry today</a:t>
            </a: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268942" y="1766327"/>
            <a:ext cx="5905921" cy="4822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None/>
            </a:pPr>
            <a:endParaRPr lang="hr-HR" altLang="sr-Latn-RS" sz="2718" dirty="0"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hr-HR" altLang="sr-Latn-RS" sz="2330" b="1" dirty="0">
                <a:latin typeface="Calibri" panose="020F0502020204030204" pitchFamily="34" charset="0"/>
              </a:rPr>
              <a:t>10 </a:t>
            </a:r>
            <a:r>
              <a:rPr lang="en-US" altLang="sr-Latn-RS" sz="2330" b="1" dirty="0" smtClean="0">
                <a:latin typeface="Calibri" panose="020F0502020204030204" pitchFamily="34" charset="0"/>
              </a:rPr>
              <a:t>Pro</a:t>
            </a:r>
            <a:r>
              <a:rPr lang="hr-HR" altLang="sr-Latn-RS" sz="2330" b="1" dirty="0" smtClean="0">
                <a:latin typeface="Calibri" panose="020F0502020204030204" pitchFamily="34" charset="0"/>
              </a:rPr>
              <a:t>izvodnih pogona</a:t>
            </a:r>
            <a:endParaRPr lang="hr-HR" altLang="sr-Latn-RS" sz="2330" b="1" dirty="0"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q"/>
            </a:pPr>
            <a:endParaRPr lang="hr-HR" altLang="sr-Latn-RS" sz="2330" b="1" dirty="0">
              <a:latin typeface="Calibri" panose="020F0502020204030204" pitchFamily="34" charset="0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hr-HR" altLang="sr-Latn-RS" sz="2330" b="1" dirty="0">
                <a:latin typeface="Calibri" panose="020F0502020204030204" pitchFamily="34" charset="0"/>
              </a:rPr>
              <a:t>NPK -    750 000 t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hr-HR" altLang="sr-Latn-RS" sz="2330" b="1" dirty="0">
                <a:latin typeface="Calibri" panose="020F0502020204030204" pitchFamily="34" charset="0"/>
              </a:rPr>
              <a:t>KAN -    250 000 t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hr-HR" altLang="sr-Latn-RS" sz="2330" b="1" dirty="0">
                <a:latin typeface="Calibri" panose="020F0502020204030204" pitchFamily="34" charset="0"/>
              </a:rPr>
              <a:t>UREA - 350 000 t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hr-HR" altLang="sr-Latn-RS" sz="2330" b="1" dirty="0" smtClean="0">
                <a:latin typeface="Calibri" panose="020F0502020204030204" pitchFamily="34" charset="0"/>
              </a:rPr>
              <a:t>Amoni</a:t>
            </a:r>
            <a:r>
              <a:rPr lang="hr-HR" altLang="sr-Latn-RS" sz="2330" b="1" dirty="0">
                <a:latin typeface="Calibri" panose="020F0502020204030204" pitchFamily="34" charset="0"/>
              </a:rPr>
              <a:t>j</a:t>
            </a:r>
            <a:r>
              <a:rPr lang="en-US" altLang="sr-Latn-RS" sz="2330" b="1" dirty="0" smtClean="0">
                <a:latin typeface="Calibri" panose="020F0502020204030204" pitchFamily="34" charset="0"/>
              </a:rPr>
              <a:t> </a:t>
            </a:r>
            <a:r>
              <a:rPr lang="hr-HR" altLang="sr-Latn-RS" sz="2330" b="1" dirty="0" smtClean="0">
                <a:latin typeface="Calibri" panose="020F0502020204030204" pitchFamily="34" charset="0"/>
              </a:rPr>
              <a:t> </a:t>
            </a:r>
            <a:r>
              <a:rPr lang="hr-HR" altLang="sr-Latn-RS" sz="2330" b="1" dirty="0">
                <a:latin typeface="Calibri" panose="020F0502020204030204" pitchFamily="34" charset="0"/>
              </a:rPr>
              <a:t>– 1 360 t/d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sr-Latn-RS" sz="2330" b="1" dirty="0" smtClean="0">
                <a:latin typeface="Calibri" panose="020F0502020204030204" pitchFamily="34" charset="0"/>
              </a:rPr>
              <a:t>Su</a:t>
            </a:r>
            <a:r>
              <a:rPr lang="hr-HR" altLang="sr-Latn-RS" sz="2330" b="1" dirty="0" smtClean="0">
                <a:latin typeface="Calibri" panose="020F0502020204030204" pitchFamily="34" charset="0"/>
              </a:rPr>
              <a:t>mporasta kiselina– </a:t>
            </a:r>
            <a:r>
              <a:rPr lang="hr-HR" altLang="sr-Latn-RS" sz="2330" b="1" dirty="0">
                <a:latin typeface="Calibri" panose="020F0502020204030204" pitchFamily="34" charset="0"/>
              </a:rPr>
              <a:t>1 500 t/d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hr-HR" altLang="sr-Latn-RS" sz="2330" b="1" dirty="0" smtClean="0">
                <a:latin typeface="Calibri" panose="020F0502020204030204" pitchFamily="34" charset="0"/>
              </a:rPr>
              <a:t>Fosforna kiselina –  </a:t>
            </a:r>
            <a:r>
              <a:rPr lang="hr-HR" altLang="sr-Latn-RS" sz="2330" b="1" dirty="0">
                <a:latin typeface="Calibri" panose="020F0502020204030204" pitchFamily="34" charset="0"/>
              </a:rPr>
              <a:t>550 t/d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hr-HR" altLang="sr-Latn-RS" sz="2330" b="1" dirty="0" smtClean="0">
                <a:latin typeface="Calibri" panose="020F0502020204030204" pitchFamily="34" charset="0"/>
              </a:rPr>
              <a:t>Nitratna kiselina – </a:t>
            </a:r>
            <a:r>
              <a:rPr lang="hr-HR" altLang="sr-Latn-RS" sz="2330" b="1" dirty="0">
                <a:latin typeface="Calibri" panose="020F0502020204030204" pitchFamily="34" charset="0"/>
              </a:rPr>
              <a:t>2 800 t/d</a:t>
            </a:r>
          </a:p>
          <a:p>
            <a:pPr marL="443777" lvl="1" indent="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</a:pPr>
            <a:endParaRPr lang="hr-HR" altLang="sr-Latn-RS" sz="2330" b="1" dirty="0"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v"/>
            </a:pPr>
            <a:r>
              <a:rPr lang="hr-HR" altLang="sr-Latn-RS" sz="2330" b="1" dirty="0">
                <a:latin typeface="Calibri" panose="020F0502020204030204" pitchFamily="34" charset="0"/>
              </a:rPr>
              <a:t>3 </a:t>
            </a:r>
            <a:r>
              <a:rPr lang="en-US" altLang="sr-Latn-RS" sz="2330" b="1" dirty="0" err="1" smtClean="0">
                <a:latin typeface="Calibri" panose="020F0502020204030204" pitchFamily="34" charset="0"/>
              </a:rPr>
              <a:t>Energet</a:t>
            </a:r>
            <a:r>
              <a:rPr lang="hr-HR" altLang="sr-Latn-RS" sz="2330" b="1" dirty="0" smtClean="0">
                <a:latin typeface="Calibri" panose="020F0502020204030204" pitchFamily="34" charset="0"/>
              </a:rPr>
              <a:t>ska postrojenja</a:t>
            </a:r>
            <a:endParaRPr lang="hr-HR" altLang="sr-Latn-RS" sz="2330" b="1" dirty="0">
              <a:latin typeface="Calibri" panose="020F0502020204030204" pitchFamily="34" charset="0"/>
            </a:endParaRPr>
          </a:p>
        </p:txBody>
      </p:sp>
      <p:sp>
        <p:nvSpPr>
          <p:cNvPr id="14341" name="AutoShape 5"/>
          <p:cNvSpPr>
            <a:spLocks/>
          </p:cNvSpPr>
          <p:nvPr/>
        </p:nvSpPr>
        <p:spPr bwMode="auto">
          <a:xfrm>
            <a:off x="3886060" y="3004577"/>
            <a:ext cx="349764" cy="1047750"/>
          </a:xfrm>
          <a:prstGeom prst="rightBrace">
            <a:avLst>
              <a:gd name="adj1" fmla="val 31981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endParaRPr lang="sr-Latn-RS" altLang="sr-Latn-RS" sz="3494" b="1">
              <a:solidFill>
                <a:srgbClr val="FF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4539363" y="3304054"/>
            <a:ext cx="2654814" cy="472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r-HR" altLang="sr-Latn-RS" sz="2471" b="1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1 350 000 </a:t>
            </a:r>
            <a:r>
              <a:rPr lang="hr-HR" altLang="sr-Latn-RS" sz="2471" b="1" dirty="0" smtClean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t/</a:t>
            </a:r>
            <a:r>
              <a:rPr lang="hr-HR" altLang="sr-Latn-RS" sz="2471" b="1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150938" y="214313"/>
            <a:ext cx="7793037" cy="1270471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hr-HR" sz="2000" b="1" kern="0" dirty="0" smtClean="0">
                <a:solidFill>
                  <a:srgbClr val="FF0000"/>
                </a:solidFill>
              </a:rPr>
              <a:t>OSNOVNE KARAKTERISTIKE SUVREMENOG SVIJETA</a:t>
            </a:r>
            <a:br>
              <a:rPr lang="hr-HR" sz="2000" b="1" kern="0" dirty="0" smtClean="0">
                <a:solidFill>
                  <a:srgbClr val="FF0000"/>
                </a:solidFill>
              </a:rPr>
            </a:br>
            <a:r>
              <a:rPr lang="hr-HR" sz="2000" b="1" kern="0" dirty="0" smtClean="0">
                <a:latin typeface="+mn-lt"/>
              </a:rPr>
              <a:t> ERA ANTROPOCENA (Paul Crutzen)</a:t>
            </a:r>
          </a:p>
          <a:p>
            <a:pPr algn="ctr" eaLnBrk="1" hangingPunct="1"/>
            <a:r>
              <a:rPr lang="hr-HR" sz="2000" b="1" kern="0" dirty="0" smtClean="0">
                <a:latin typeface="+mn-lt"/>
              </a:rPr>
              <a:t>Petrokemijska industrija – primjer Petrokemija Kutina </a:t>
            </a:r>
            <a:endParaRPr lang="hr-HR" sz="2000" b="1" kern="0" dirty="0" smtClean="0">
              <a:solidFill>
                <a:srgbClr val="FF505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945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Documents and Settings\Iva Orehovec\My Documents\Z V O N K O\DOK-ING\predavanja\Photo Chemical Disasters\Chem.disaster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49271" y="4083624"/>
            <a:ext cx="4131410" cy="2774376"/>
          </a:xfrm>
          <a:prstGeom prst="rect">
            <a:avLst/>
          </a:prstGeom>
          <a:noFill/>
        </p:spPr>
      </p:pic>
      <p:pic>
        <p:nvPicPr>
          <p:cNvPr id="8" name="Picture 6" descr="C:\Documents and Settings\Iva Orehovec\My Documents\Z V O N K O\DOK-ING\predavanja\Photo Chemical Disasters\Chem.disaster+Tsunam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412" y="4073280"/>
            <a:ext cx="3210751" cy="2128867"/>
          </a:xfrm>
          <a:prstGeom prst="rect">
            <a:avLst/>
          </a:prstGeom>
          <a:noFill/>
        </p:spPr>
      </p:pic>
      <p:pic>
        <p:nvPicPr>
          <p:cNvPr id="13" name="Picture 3" descr="C:\Documents and Settings\Iva Orehovec\My Documents\Z V O N K O\DOK-ING\predavanja\Photo Chemical Disasters\Chem.disaster-responder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5616" y="948457"/>
            <a:ext cx="2026813" cy="3045758"/>
          </a:xfrm>
          <a:prstGeom prst="rect">
            <a:avLst/>
          </a:prstGeom>
          <a:noFill/>
        </p:spPr>
      </p:pic>
      <p:pic>
        <p:nvPicPr>
          <p:cNvPr id="17" name="Picture 16" descr="http://s1.ibtimes.com/sites/www.ibtimes.com/files/styles/v2_article_large/public/2015/08/23/explosion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12" y="1319030"/>
            <a:ext cx="5511565" cy="230061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28766" y="144275"/>
            <a:ext cx="7793037" cy="942766"/>
          </a:xfrm>
        </p:spPr>
        <p:txBody>
          <a:bodyPr/>
          <a:lstStyle/>
          <a:p>
            <a:pPr algn="ctr" eaLnBrk="1" hangingPunct="1"/>
            <a:r>
              <a:rPr lang="hr-HR" sz="2000" b="1" dirty="0" smtClean="0">
                <a:solidFill>
                  <a:srgbClr val="FF0000"/>
                </a:solidFill>
              </a:rPr>
              <a:t>OSNOVNE KARAKTERISTIKE SUVREMENOG SVIJETA</a:t>
            </a:r>
            <a:br>
              <a:rPr lang="hr-HR" sz="2000" b="1" dirty="0" smtClean="0">
                <a:solidFill>
                  <a:srgbClr val="FF0000"/>
                </a:solidFill>
              </a:rPr>
            </a:br>
            <a:r>
              <a:rPr lang="hr-HR" sz="2000" b="1" dirty="0" smtClean="0">
                <a:latin typeface="+mn-lt"/>
              </a:rPr>
              <a:t> ERA ANTROPOCENA (Paul Crutzen) </a:t>
            </a:r>
            <a:br>
              <a:rPr lang="hr-HR" sz="2000" b="1" dirty="0" smtClean="0">
                <a:latin typeface="+mn-lt"/>
              </a:rPr>
            </a:br>
            <a:r>
              <a:rPr lang="hr-HR" sz="2000" b="1" dirty="0">
                <a:solidFill>
                  <a:schemeClr val="bg2"/>
                </a:solidFill>
                <a:latin typeface="Calibri" pitchFamily="34" charset="0"/>
              </a:rPr>
              <a:t>Studije slučaja– </a:t>
            </a:r>
            <a:r>
              <a:rPr lang="hr-HR" sz="2000" b="1" dirty="0" smtClean="0">
                <a:solidFill>
                  <a:schemeClr val="bg2"/>
                </a:solidFill>
                <a:latin typeface="Calibri" pitchFamily="34" charset="0"/>
              </a:rPr>
              <a:t>kemijski akcidenti</a:t>
            </a:r>
            <a:endParaRPr lang="hr-HR" sz="2000" b="1" dirty="0" smtClean="0">
              <a:solidFill>
                <a:srgbClr val="FF505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9938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775863" y="2067622"/>
          <a:ext cx="7757804" cy="36342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390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90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98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398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285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Calibri" pitchFamily="34" charset="0"/>
                        </a:rPr>
                        <a:t>Years</a:t>
                      </a:r>
                      <a:endParaRPr lang="hr-HR" sz="1900" dirty="0">
                        <a:effectLst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41485" marR="4148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Calibri" pitchFamily="34" charset="0"/>
                        </a:rPr>
                        <a:t>Total</a:t>
                      </a:r>
                      <a:endParaRPr lang="hr-HR" sz="1900">
                        <a:effectLst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41485" marR="4148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Calibri" pitchFamily="34" charset="0"/>
                        </a:rPr>
                        <a:t>Fatalitis</a:t>
                      </a:r>
                      <a:endParaRPr lang="hr-HR" sz="1900">
                        <a:effectLst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41485" marR="4148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Calibri" pitchFamily="34" charset="0"/>
                        </a:rPr>
                        <a:t>Injured</a:t>
                      </a:r>
                      <a:endParaRPr lang="hr-HR" sz="1900">
                        <a:effectLst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41485" marR="4148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85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Calibri" pitchFamily="34" charset="0"/>
                        </a:rPr>
                        <a:t>2002</a:t>
                      </a:r>
                      <a:endParaRPr lang="hr-HR" sz="1900" dirty="0">
                        <a:effectLst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41485" marR="4148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Calibri" pitchFamily="34" charset="0"/>
                        </a:rPr>
                        <a:t>20</a:t>
                      </a:r>
                      <a:endParaRPr lang="hr-HR" sz="1900" dirty="0">
                        <a:effectLst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41485" marR="4148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Calibri" pitchFamily="34" charset="0"/>
                        </a:rPr>
                        <a:t>1182</a:t>
                      </a:r>
                      <a:endParaRPr lang="hr-HR" sz="1900">
                        <a:effectLst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41485" marR="4148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Calibri" pitchFamily="34" charset="0"/>
                        </a:rPr>
                        <a:t>5787</a:t>
                      </a:r>
                      <a:endParaRPr lang="hr-HR" sz="1900">
                        <a:effectLst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41485" marR="4148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285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Calibri" pitchFamily="34" charset="0"/>
                        </a:rPr>
                        <a:t>2003</a:t>
                      </a:r>
                      <a:endParaRPr lang="hr-HR" sz="1900" dirty="0">
                        <a:effectLst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41485" marR="4148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Calibri" pitchFamily="34" charset="0"/>
                        </a:rPr>
                        <a:t>29</a:t>
                      </a:r>
                      <a:endParaRPr lang="hr-HR" sz="1900" dirty="0">
                        <a:effectLst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41485" marR="4148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Calibri" pitchFamily="34" charset="0"/>
                        </a:rPr>
                        <a:t>181</a:t>
                      </a:r>
                      <a:endParaRPr lang="hr-HR" sz="1900">
                        <a:effectLst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41485" marR="4148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Calibri" pitchFamily="34" charset="0"/>
                        </a:rPr>
                        <a:t>322</a:t>
                      </a:r>
                      <a:endParaRPr lang="hr-HR" sz="1900">
                        <a:effectLst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41485" marR="4148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285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Calibri" pitchFamily="34" charset="0"/>
                        </a:rPr>
                        <a:t>2004</a:t>
                      </a:r>
                      <a:endParaRPr lang="hr-HR" sz="1900">
                        <a:effectLst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41485" marR="4148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Calibri" pitchFamily="34" charset="0"/>
                        </a:rPr>
                        <a:t>20</a:t>
                      </a:r>
                      <a:endParaRPr lang="hr-HR" sz="1900" dirty="0">
                        <a:effectLst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41485" marR="4148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607060" algn="l"/>
                        </a:tabLst>
                      </a:pPr>
                      <a:r>
                        <a:rPr lang="en-US" sz="1900">
                          <a:effectLst/>
                          <a:latin typeface="Calibri" pitchFamily="34" charset="0"/>
                        </a:rPr>
                        <a:t>1195</a:t>
                      </a:r>
                      <a:endParaRPr lang="hr-HR" sz="1900">
                        <a:effectLst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41485" marR="4148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Calibri" pitchFamily="34" charset="0"/>
                        </a:rPr>
                        <a:t>1683</a:t>
                      </a:r>
                      <a:endParaRPr lang="hr-HR" sz="1900">
                        <a:effectLst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41485" marR="4148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285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Calibri" pitchFamily="34" charset="0"/>
                        </a:rPr>
                        <a:t>2005</a:t>
                      </a:r>
                      <a:endParaRPr lang="hr-HR" sz="1900">
                        <a:effectLst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41485" marR="4148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Calibri" pitchFamily="34" charset="0"/>
                        </a:rPr>
                        <a:t>21</a:t>
                      </a:r>
                      <a:endParaRPr lang="hr-HR" sz="1900" dirty="0">
                        <a:effectLst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41485" marR="4148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Calibri" pitchFamily="34" charset="0"/>
                        </a:rPr>
                        <a:t>108</a:t>
                      </a:r>
                      <a:endParaRPr lang="hr-HR" sz="1900" dirty="0">
                        <a:effectLst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41485" marR="4148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Calibri" pitchFamily="34" charset="0"/>
                        </a:rPr>
                        <a:t>417</a:t>
                      </a:r>
                      <a:endParaRPr lang="hr-HR" sz="1900">
                        <a:effectLst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41485" marR="4148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285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Calibri" pitchFamily="34" charset="0"/>
                        </a:rPr>
                        <a:t>2006</a:t>
                      </a:r>
                      <a:endParaRPr lang="hr-HR" sz="1900">
                        <a:effectLst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41485" marR="4148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Calibri" pitchFamily="34" charset="0"/>
                        </a:rPr>
                        <a:t>21</a:t>
                      </a:r>
                      <a:endParaRPr lang="hr-HR" sz="1900">
                        <a:effectLst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41485" marR="4148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Calibri" pitchFamily="34" charset="0"/>
                        </a:rPr>
                        <a:t>54</a:t>
                      </a:r>
                      <a:endParaRPr lang="hr-HR" sz="1900" dirty="0">
                        <a:effectLst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41485" marR="4148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Calibri" pitchFamily="34" charset="0"/>
                        </a:rPr>
                        <a:t>174</a:t>
                      </a:r>
                      <a:endParaRPr lang="hr-HR" sz="1900">
                        <a:effectLst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41485" marR="41485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285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Calibri" pitchFamily="34" charset="0"/>
                        </a:rPr>
                        <a:t>2007</a:t>
                      </a:r>
                      <a:endParaRPr lang="hr-HR" sz="1900">
                        <a:effectLst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41485" marR="4148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Calibri" pitchFamily="34" charset="0"/>
                        </a:rPr>
                        <a:t>25</a:t>
                      </a:r>
                      <a:endParaRPr lang="hr-HR" sz="1900">
                        <a:effectLst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41485" marR="4148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Calibri" pitchFamily="34" charset="0"/>
                        </a:rPr>
                        <a:t>169</a:t>
                      </a:r>
                      <a:endParaRPr lang="hr-HR" sz="1900" dirty="0">
                        <a:effectLst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41485" marR="4148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Calibri" pitchFamily="34" charset="0"/>
                        </a:rPr>
                        <a:t>716</a:t>
                      </a:r>
                      <a:endParaRPr lang="hr-HR" sz="1900">
                        <a:effectLst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41485" marR="41485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285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Calibri" pitchFamily="34" charset="0"/>
                        </a:rPr>
                        <a:t>2008</a:t>
                      </a:r>
                      <a:endParaRPr lang="hr-HR" sz="1900">
                        <a:effectLst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41485" marR="4148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Calibri" pitchFamily="34" charset="0"/>
                        </a:rPr>
                        <a:t>25</a:t>
                      </a:r>
                      <a:endParaRPr lang="hr-HR" sz="1900">
                        <a:effectLst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41485" marR="4148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Calibri" pitchFamily="34" charset="0"/>
                        </a:rPr>
                        <a:t>55</a:t>
                      </a:r>
                      <a:endParaRPr lang="hr-HR" sz="1900" dirty="0">
                        <a:effectLst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41485" marR="4148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Calibri" pitchFamily="34" charset="0"/>
                        </a:rPr>
                        <a:t>340</a:t>
                      </a:r>
                      <a:endParaRPr lang="hr-HR" sz="1900">
                        <a:effectLst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41485" marR="41485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285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Calibri" pitchFamily="34" charset="0"/>
                        </a:rPr>
                        <a:t>2009</a:t>
                      </a:r>
                      <a:endParaRPr lang="hr-HR" sz="1900">
                        <a:effectLst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41485" marR="4148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Calibri" pitchFamily="34" charset="0"/>
                        </a:rPr>
                        <a:t>30</a:t>
                      </a:r>
                      <a:endParaRPr lang="hr-HR" sz="1900">
                        <a:effectLst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41485" marR="4148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Calibri" pitchFamily="34" charset="0"/>
                        </a:rPr>
                        <a:t>67</a:t>
                      </a:r>
                      <a:endParaRPr lang="hr-HR" sz="1900" dirty="0">
                        <a:effectLst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41485" marR="4148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Calibri" pitchFamily="34" charset="0"/>
                        </a:rPr>
                        <a:t>366</a:t>
                      </a:r>
                      <a:endParaRPr lang="hr-HR" sz="1900">
                        <a:effectLst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41485" marR="41485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285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Calibri" pitchFamily="34" charset="0"/>
                        </a:rPr>
                        <a:t>2010</a:t>
                      </a:r>
                      <a:endParaRPr lang="hr-HR" sz="1900">
                        <a:effectLst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41485" marR="4148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Calibri" pitchFamily="34" charset="0"/>
                        </a:rPr>
                        <a:t>31</a:t>
                      </a:r>
                      <a:endParaRPr lang="hr-HR" sz="1900">
                        <a:effectLst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41485" marR="4148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Calibri" pitchFamily="34" charset="0"/>
                        </a:rPr>
                        <a:t>148</a:t>
                      </a:r>
                      <a:endParaRPr lang="hr-HR" sz="1900" dirty="0">
                        <a:effectLst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41485" marR="4148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Calibri" pitchFamily="34" charset="0"/>
                        </a:rPr>
                        <a:t>277</a:t>
                      </a:r>
                      <a:endParaRPr lang="hr-HR" sz="1900" dirty="0">
                        <a:effectLst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41485" marR="41485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285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Calibri" pitchFamily="34" charset="0"/>
                        </a:rPr>
                        <a:t>2011</a:t>
                      </a:r>
                      <a:endParaRPr lang="hr-HR" sz="1900">
                        <a:effectLst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41485" marR="4148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Calibri" pitchFamily="34" charset="0"/>
                        </a:rPr>
                        <a:t>40</a:t>
                      </a:r>
                      <a:endParaRPr lang="hr-HR" sz="1900">
                        <a:effectLst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41485" marR="4148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Calibri" pitchFamily="34" charset="0"/>
                        </a:rPr>
                        <a:t>383</a:t>
                      </a:r>
                      <a:endParaRPr lang="hr-HR" sz="1900">
                        <a:effectLst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41485" marR="4148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Calibri" pitchFamily="34" charset="0"/>
                        </a:rPr>
                        <a:t>1944</a:t>
                      </a:r>
                      <a:endParaRPr lang="hr-HR" sz="1900" dirty="0">
                        <a:effectLst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41485" marR="41485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285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Calibri" pitchFamily="34" charset="0"/>
                        </a:rPr>
                        <a:t>Grand total </a:t>
                      </a:r>
                      <a:endParaRPr lang="hr-HR" sz="1900">
                        <a:effectLst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41485" marR="4148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Calibri" pitchFamily="34" charset="0"/>
                        </a:rPr>
                        <a:t>262</a:t>
                      </a:r>
                      <a:endParaRPr lang="hr-HR" sz="1900">
                        <a:effectLst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41485" marR="4148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Calibri" pitchFamily="34" charset="0"/>
                        </a:rPr>
                        <a:t>3542</a:t>
                      </a:r>
                      <a:endParaRPr lang="hr-HR" sz="1900" dirty="0">
                        <a:effectLst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41485" marR="4148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Calibri" pitchFamily="34" charset="0"/>
                        </a:rPr>
                        <a:t>12026</a:t>
                      </a:r>
                      <a:endParaRPr lang="hr-HR" sz="1900" dirty="0">
                        <a:effectLst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41485" marR="41485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794155" y="5902561"/>
            <a:ext cx="2689711" cy="3611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47" b="1" dirty="0">
                <a:solidFill>
                  <a:srgbClr val="C00000"/>
                </a:solidFill>
                <a:latin typeface="Calibri" pitchFamily="34" charset="0"/>
              </a:rPr>
              <a:t>Source: Small Arms survey </a:t>
            </a:r>
            <a:endParaRPr lang="hr-HR" sz="1747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481900"/>
            <a:ext cx="7793037" cy="942766"/>
          </a:xfrm>
        </p:spPr>
        <p:txBody>
          <a:bodyPr/>
          <a:lstStyle/>
          <a:p>
            <a:pPr algn="ctr" eaLnBrk="1" hangingPunct="1"/>
            <a:r>
              <a:rPr lang="hr-HR" sz="2000" b="1" dirty="0" smtClean="0">
                <a:solidFill>
                  <a:srgbClr val="FF0000"/>
                </a:solidFill>
              </a:rPr>
              <a:t>OSNOVNE KARAKTERISTIKE SUVREMENOG SVIJETA</a:t>
            </a:r>
            <a:br>
              <a:rPr lang="hr-HR" sz="2000" b="1" dirty="0" smtClean="0">
                <a:solidFill>
                  <a:srgbClr val="FF0000"/>
                </a:solidFill>
              </a:rPr>
            </a:br>
            <a:r>
              <a:rPr lang="hr-HR" sz="2000" b="1" dirty="0" smtClean="0">
                <a:latin typeface="+mn-lt"/>
              </a:rPr>
              <a:t> ERA ANTROPOCENA (Paul Crutzen) </a:t>
            </a:r>
            <a:br>
              <a:rPr lang="hr-HR" sz="2000" b="1" dirty="0" smtClean="0">
                <a:latin typeface="+mn-lt"/>
              </a:rPr>
            </a:br>
            <a:r>
              <a:rPr lang="hr-HR" sz="2000" b="1" dirty="0">
                <a:solidFill>
                  <a:schemeClr val="bg2"/>
                </a:solidFill>
                <a:latin typeface="Calibri" pitchFamily="34" charset="0"/>
              </a:rPr>
              <a:t>Studije slučaja– </a:t>
            </a:r>
            <a:r>
              <a:rPr lang="hr-HR" sz="2000" b="1" dirty="0" smtClean="0">
                <a:solidFill>
                  <a:schemeClr val="bg2"/>
                </a:solidFill>
                <a:latin typeface="Calibri" pitchFamily="34" charset="0"/>
              </a:rPr>
              <a:t>UEMS akcidenti</a:t>
            </a:r>
            <a:endParaRPr lang="hr-HR" sz="2000" b="1" dirty="0" smtClean="0">
              <a:solidFill>
                <a:srgbClr val="FF505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3208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0833" y="2652433"/>
            <a:ext cx="6582335" cy="1553135"/>
          </a:xfrm>
        </p:spPr>
        <p:txBody>
          <a:bodyPr>
            <a:normAutofit/>
          </a:bodyPr>
          <a:lstStyle/>
          <a:p>
            <a:pPr algn="ctr"/>
            <a:r>
              <a:rPr lang="hr-HR" sz="4271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SAMO?</a:t>
            </a:r>
            <a:r>
              <a:rPr lang="hr-HR" sz="4271" b="1" dirty="0">
                <a:solidFill>
                  <a:schemeClr val="tx1"/>
                </a:solidFill>
                <a:latin typeface="Calibri" panose="020F0502020204030204" pitchFamily="34" charset="0"/>
              </a:rPr>
              <a:t/>
            </a:r>
            <a:br>
              <a:rPr lang="hr-HR" sz="4271" b="1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hr-HR" sz="4271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ILI I?</a:t>
            </a:r>
            <a:endParaRPr lang="hr-HR" sz="4271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6883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:\Users\Zvonko\Desktop\Documents\Z V O N K O\DOK-ING\PREDAVANJA I PREZENTACIJE\Photo-Nuclear Disasters\fukushima-Remote-Controlled Rubble Cleaner at Fukushim-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68" y="3734274"/>
            <a:ext cx="3777926" cy="282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566725" y="6507678"/>
            <a:ext cx="7276292" cy="3611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747" b="1" dirty="0" err="1">
                <a:solidFill>
                  <a:schemeClr val="bg2"/>
                </a:solidFill>
                <a:latin typeface="Calibri" pitchFamily="34" charset="0"/>
              </a:rPr>
              <a:t>F</a:t>
            </a:r>
            <a:r>
              <a:rPr lang="en-US" sz="1747" b="1" dirty="0" err="1">
                <a:solidFill>
                  <a:schemeClr val="bg2"/>
                </a:solidFill>
                <a:latin typeface="Calibri" pitchFamily="34" charset="0"/>
              </a:rPr>
              <a:t>ukushima</a:t>
            </a:r>
            <a:r>
              <a:rPr lang="en-US" sz="1747" b="1" dirty="0">
                <a:solidFill>
                  <a:schemeClr val="bg2"/>
                </a:solidFill>
                <a:latin typeface="Calibri" pitchFamily="34" charset="0"/>
              </a:rPr>
              <a:t>-Remote-Controlled Rubble Cleaner at Fukushim-20</a:t>
            </a:r>
            <a:endParaRPr lang="hr-HR" sz="1747" b="1" dirty="0">
              <a:solidFill>
                <a:schemeClr val="bg2"/>
              </a:solidFill>
              <a:latin typeface="Calibri" pitchFamily="34" charset="0"/>
            </a:endParaRPr>
          </a:p>
        </p:txBody>
      </p:sp>
      <p:pic>
        <p:nvPicPr>
          <p:cNvPr id="6149" name="Picture 5" descr="C:\Users\Zvonko\Desktop\Documents\Z V O N K O\DOK-ING\PREDAVANJA I PREZENTACIJE\Photo-Nuclear Disasters\fukushima-Workers Cleaning Up at Fukushima-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013" y="3785022"/>
            <a:ext cx="3658194" cy="2722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Zvonko\Desktop\Documents\Z V O N K O\DOK-ING\PREDAVANJA I PREZENTACIJE\Photo-Nuclear Disasters\Chernobyl-cleanni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23" y="1225989"/>
            <a:ext cx="3814870" cy="256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Zvonko\Desktop\Documents\Z V O N K O\DOK-ING\PREDAVANJA I PREZENTACIJE\Photo-Nuclear Disasters\Chernobyl-decontamination are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159" y="1236451"/>
            <a:ext cx="3820219" cy="256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846285" y="3799215"/>
            <a:ext cx="2095830" cy="3611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747" b="1" dirty="0">
                <a:solidFill>
                  <a:schemeClr val="bg2"/>
                </a:solidFill>
                <a:latin typeface="Calibri" pitchFamily="34" charset="0"/>
              </a:rPr>
              <a:t>Chernobyl-cleanning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4920653" y="3818266"/>
            <a:ext cx="3252942" cy="3611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747" b="1" dirty="0">
                <a:solidFill>
                  <a:schemeClr val="bg2"/>
                </a:solidFill>
                <a:latin typeface="Calibri" pitchFamily="34" charset="0"/>
              </a:rPr>
              <a:t>Chernobyl-decontamination area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1049980" y="116632"/>
            <a:ext cx="7793037" cy="942766"/>
          </a:xfrm>
        </p:spPr>
        <p:txBody>
          <a:bodyPr/>
          <a:lstStyle/>
          <a:p>
            <a:pPr algn="ctr" eaLnBrk="1" hangingPunct="1"/>
            <a:r>
              <a:rPr lang="hr-HR" sz="2000" b="1" dirty="0" smtClean="0">
                <a:solidFill>
                  <a:srgbClr val="FF0000"/>
                </a:solidFill>
              </a:rPr>
              <a:t>OSNOVNE KARAKTERISTIKE SUVREMENOG SVIJETA</a:t>
            </a:r>
            <a:br>
              <a:rPr lang="hr-HR" sz="2000" b="1" dirty="0" smtClean="0">
                <a:solidFill>
                  <a:srgbClr val="FF0000"/>
                </a:solidFill>
              </a:rPr>
            </a:br>
            <a:r>
              <a:rPr lang="hr-HR" sz="2000" b="1" dirty="0" smtClean="0">
                <a:latin typeface="+mn-lt"/>
              </a:rPr>
              <a:t> ERA ANTROPOCENA (Paul Crutzen) </a:t>
            </a:r>
            <a:br>
              <a:rPr lang="hr-HR" sz="2000" b="1" dirty="0" smtClean="0">
                <a:latin typeface="+mn-lt"/>
              </a:rPr>
            </a:br>
            <a:r>
              <a:rPr lang="hr-HR" sz="2000" b="1" dirty="0">
                <a:solidFill>
                  <a:schemeClr val="bg2"/>
                </a:solidFill>
                <a:latin typeface="Calibri" pitchFamily="34" charset="0"/>
              </a:rPr>
              <a:t>Studije slučaja– nuklearni </a:t>
            </a:r>
            <a:r>
              <a:rPr lang="hr-HR" sz="2000" b="1" dirty="0" smtClean="0">
                <a:solidFill>
                  <a:schemeClr val="bg2"/>
                </a:solidFill>
                <a:latin typeface="Calibri" pitchFamily="34" charset="0"/>
              </a:rPr>
              <a:t>akcidenti</a:t>
            </a:r>
            <a:endParaRPr lang="hr-HR" sz="2000" b="1" dirty="0" smtClean="0">
              <a:solidFill>
                <a:srgbClr val="FF505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7619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Zvonko\Desktop\Documents\Z V O N K O\DOK-ING\PREDAVANJA I PREZENTACIJE\Photo-Nuclear Disasters\fukushima-Damages caused by the tsunami at Fukushima Daiichi Nuclear Power Station-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341" y="1415569"/>
            <a:ext cx="3772096" cy="280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991341" y="4221767"/>
            <a:ext cx="3772096" cy="63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747" b="1" dirty="0" err="1">
                <a:solidFill>
                  <a:srgbClr val="C00000"/>
                </a:solidFill>
                <a:latin typeface="Calibri" pitchFamily="34" charset="0"/>
              </a:rPr>
              <a:t>F</a:t>
            </a:r>
            <a:r>
              <a:rPr lang="en-US" sz="1747" b="1" dirty="0" err="1">
                <a:solidFill>
                  <a:srgbClr val="C00000"/>
                </a:solidFill>
                <a:latin typeface="Calibri" pitchFamily="34" charset="0"/>
              </a:rPr>
              <a:t>ukushima</a:t>
            </a:r>
            <a:r>
              <a:rPr lang="en-US" sz="1747" b="1" dirty="0">
                <a:solidFill>
                  <a:srgbClr val="C00000"/>
                </a:solidFill>
                <a:latin typeface="Calibri" pitchFamily="34" charset="0"/>
              </a:rPr>
              <a:t>-Damages at Fukushima Daiichi Nuclear Power Station-14</a:t>
            </a:r>
            <a:endParaRPr lang="hr-HR" sz="1747" b="1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5123" name="Picture 3" descr="C:\Users\Zvonko\Desktop\Documents\Z V O N K O\DOK-ING\PREDAVANJA I PREZENTACIJE\Photo-Nuclear Disasters\Fokushima-smoke after explos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25" y="1427392"/>
            <a:ext cx="4419154" cy="279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077496" y="4341611"/>
            <a:ext cx="3302571" cy="3611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747" b="1" dirty="0">
                <a:solidFill>
                  <a:srgbClr val="C00000"/>
                </a:solidFill>
                <a:latin typeface="Calibri" pitchFamily="34" charset="0"/>
              </a:rPr>
              <a:t>Fokushima-smoke after explosion</a:t>
            </a:r>
          </a:p>
        </p:txBody>
      </p:sp>
      <p:pic>
        <p:nvPicPr>
          <p:cNvPr id="5124" name="Picture 4" descr="C:\Users\Zvonko\Desktop\Documents\Z V O N K O\DOK-ING\PREDAVANJA I PREZENTACIJE\Photo-Nuclear Disasters\Fukushima Daiichi NPS-inside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15" y="4816425"/>
            <a:ext cx="2910868" cy="1631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691851" y="6507678"/>
            <a:ext cx="2913426" cy="3611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747" b="1" dirty="0">
                <a:solidFill>
                  <a:srgbClr val="C00000"/>
                </a:solidFill>
                <a:latin typeface="Calibri" pitchFamily="34" charset="0"/>
              </a:rPr>
              <a:t>Fukushima Daiichi NPS-inside</a:t>
            </a:r>
          </a:p>
        </p:txBody>
      </p:sp>
      <p:pic>
        <p:nvPicPr>
          <p:cNvPr id="5125" name="Picture 5" descr="C:\Users\Zvonko\Desktop\Documents\Z V O N K O\DOK-ING\PREDAVANJA I PREZENTACIJE\Photo-Nuclear Disasters\Fukushima Daiichi NPS-inside-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841" y="4816425"/>
            <a:ext cx="2910867" cy="1631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Zvonko\Desktop\Documents\Z V O N K O\DOK-ING\PREDAVANJA I PREZENTACIJE\Photo-Nuclear Disasters\Fukushima Daiichi NPS-inside-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480" y="4816425"/>
            <a:ext cx="2910870" cy="1631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1049980" y="116632"/>
            <a:ext cx="7793037" cy="942766"/>
          </a:xfrm>
        </p:spPr>
        <p:txBody>
          <a:bodyPr/>
          <a:lstStyle/>
          <a:p>
            <a:pPr algn="ctr" eaLnBrk="1" hangingPunct="1"/>
            <a:r>
              <a:rPr lang="hr-HR" sz="2000" b="1" dirty="0" smtClean="0">
                <a:solidFill>
                  <a:srgbClr val="FF0000"/>
                </a:solidFill>
              </a:rPr>
              <a:t>OSNOVNE KARAKTERISTIKE SUVREMENOG SVIJETA</a:t>
            </a:r>
            <a:br>
              <a:rPr lang="hr-HR" sz="2000" b="1" dirty="0" smtClean="0">
                <a:solidFill>
                  <a:srgbClr val="FF0000"/>
                </a:solidFill>
              </a:rPr>
            </a:br>
            <a:r>
              <a:rPr lang="hr-HR" sz="2000" b="1" dirty="0" smtClean="0">
                <a:latin typeface="+mn-lt"/>
              </a:rPr>
              <a:t> ERA ANTROPOCENA (Paul Crutzen) </a:t>
            </a:r>
            <a:br>
              <a:rPr lang="hr-HR" sz="2000" b="1" dirty="0" smtClean="0">
                <a:latin typeface="+mn-lt"/>
              </a:rPr>
            </a:br>
            <a:r>
              <a:rPr lang="hr-HR" sz="2000" b="1" dirty="0">
                <a:solidFill>
                  <a:schemeClr val="bg2"/>
                </a:solidFill>
                <a:latin typeface="Calibri" pitchFamily="34" charset="0"/>
              </a:rPr>
              <a:t>Studije slučaja– nuklearni </a:t>
            </a:r>
            <a:r>
              <a:rPr lang="hr-HR" sz="2000" b="1" dirty="0" smtClean="0">
                <a:solidFill>
                  <a:schemeClr val="bg2"/>
                </a:solidFill>
                <a:latin typeface="Calibri" pitchFamily="34" charset="0"/>
              </a:rPr>
              <a:t>akcidenti</a:t>
            </a:r>
            <a:endParaRPr lang="hr-HR" sz="2000" b="1" dirty="0" smtClean="0">
              <a:solidFill>
                <a:srgbClr val="FF5050"/>
              </a:solidFill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7378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214313"/>
            <a:ext cx="8116391" cy="1462087"/>
          </a:xfrm>
        </p:spPr>
        <p:txBody>
          <a:bodyPr/>
          <a:lstStyle/>
          <a:p>
            <a:pPr algn="ctr"/>
            <a:r>
              <a:rPr lang="hr-HR" sz="2800" b="1" dirty="0">
                <a:solidFill>
                  <a:srgbClr val="C00000"/>
                </a:solidFill>
              </a:rPr>
              <a:t>ODGOJ I OBRAZOVANJE U SLUŽBI RAZVOJA SIGURNOSNE KULTURE</a:t>
            </a:r>
            <a:r>
              <a:rPr lang="hr-HR" sz="2800" b="1" dirty="0">
                <a:solidFill>
                  <a:srgbClr val="FF0000"/>
                </a:solidFill>
              </a:rPr>
              <a:t/>
            </a:r>
            <a:br>
              <a:rPr lang="hr-HR" sz="2800" b="1" dirty="0">
                <a:solidFill>
                  <a:srgbClr val="FF0000"/>
                </a:solidFill>
              </a:rPr>
            </a:br>
            <a:r>
              <a:rPr lang="hr-HR" sz="2800" b="1" dirty="0">
                <a:solidFill>
                  <a:srgbClr val="FFC000"/>
                </a:solidFill>
              </a:rPr>
              <a:t>CILJ IZLAGANJA</a:t>
            </a:r>
            <a:endParaRPr lang="hr-H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017712"/>
            <a:ext cx="8703568" cy="4579639"/>
          </a:xfrm>
        </p:spPr>
        <p:txBody>
          <a:bodyPr/>
          <a:lstStyle/>
          <a:p>
            <a:r>
              <a:rPr lang="hr-HR" sz="2000" dirty="0"/>
              <a:t>nužnost profesionalizacije sastavnica sustava obrane i sigurnosti: </a:t>
            </a:r>
            <a:r>
              <a:rPr lang="hr-HR" sz="1600" dirty="0"/>
              <a:t>vojske, policije, vatrogastva, zdravstvenih timova, pa čak i specijaliziranih službi, timova i postrojbi civilne zaštite </a:t>
            </a:r>
            <a:r>
              <a:rPr lang="hr-HR" sz="2000" dirty="0"/>
              <a:t>zbog razine tehnološkog razvoja uređaja, opreme i stredstava za vođenje oružane i neoružane obrane te </a:t>
            </a:r>
            <a:r>
              <a:rPr lang="hr-HR" sz="2000" dirty="0" smtClean="0"/>
              <a:t>zaštitu</a:t>
            </a:r>
          </a:p>
          <a:p>
            <a:r>
              <a:rPr lang="hr-HR" sz="2000" dirty="0" smtClean="0"/>
              <a:t>potrebu </a:t>
            </a:r>
            <a:r>
              <a:rPr lang="hr-HR" sz="2000" dirty="0"/>
              <a:t>stvaranja </a:t>
            </a:r>
            <a:r>
              <a:rPr lang="hr-HR" sz="2000" dirty="0" smtClean="0"/>
              <a:t>sigurnosne </a:t>
            </a:r>
            <a:r>
              <a:rPr lang="hr-HR" sz="2000" dirty="0"/>
              <a:t>kulture iz sljedećih razloga</a:t>
            </a:r>
            <a:r>
              <a:rPr lang="hr-HR" sz="2000" dirty="0" smtClean="0"/>
              <a:t>:</a:t>
            </a:r>
          </a:p>
          <a:p>
            <a:pPr lvl="1"/>
            <a:r>
              <a:rPr lang="hr-HR" sz="1600" dirty="0" smtClean="0"/>
              <a:t>zbog </a:t>
            </a:r>
            <a:r>
              <a:rPr lang="hr-HR" sz="1600" dirty="0"/>
              <a:t>prirode suvremenih prirodnih i antropogenih ugroza </a:t>
            </a:r>
            <a:endParaRPr lang="hr-HR" sz="1600" dirty="0" smtClean="0"/>
          </a:p>
          <a:p>
            <a:pPr lvl="1"/>
            <a:r>
              <a:rPr lang="hr-HR" sz="1600" dirty="0"/>
              <a:t>Zbog razine i brzine razvoja suvremene tehnologije, nemoguće je stvarati paralelni sustav tehnološke sigurnosti ako to ne radi sama </a:t>
            </a:r>
            <a:r>
              <a:rPr lang="hr-HR" sz="1600" dirty="0" smtClean="0"/>
              <a:t>struka</a:t>
            </a:r>
          </a:p>
          <a:p>
            <a:pPr lvl="1"/>
            <a:r>
              <a:rPr lang="hr-HR" sz="1600" dirty="0"/>
              <a:t>Utjecaj suvremenih tehnologija na gospodarski, politički, scijalni, pravni i svaki drugi stručni, pa i na svakodnevni život toliko je velik da društveno-humanistička zanimanja ne mogu mjerodavno i autoritativno djelovati u svojim znanstveno-stručnim područjima ako je ne poznaju i ne razumiju njezine principe funkcioniranja.</a:t>
            </a:r>
          </a:p>
          <a:p>
            <a:pPr lvl="1"/>
            <a:r>
              <a:rPr lang="hr-HR" sz="1600" dirty="0"/>
              <a:t>sva složenost suvremene tehnologije i u svezi s njome funkconiranje suvremene ekonomije ali i sva složenost suvremenih prirodnih i antropogenih ugroza, nameće kao imperativ uspostavu kriterija obrazovanosti, intelektualne i zdravstvene sposobnosti te razinu sigurnosne kulture svakog javnog djelatnika u javnim službama i politici. </a:t>
            </a:r>
          </a:p>
        </p:txBody>
      </p:sp>
    </p:spTree>
    <p:extLst>
      <p:ext uri="{BB962C8B-B14F-4D97-AF65-F5344CB8AC3E}">
        <p14:creationId xmlns:p14="http://schemas.microsoft.com/office/powerpoint/2010/main" val="37687956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142875" y="142874"/>
            <a:ext cx="4714875" cy="1701949"/>
          </a:xfrm>
        </p:spPr>
        <p:txBody>
          <a:bodyPr rtlCol="0">
            <a:normAutofit fontScale="90000"/>
          </a:bodyPr>
          <a:lstStyle/>
          <a:p>
            <a:pPr algn="ctr" eaLnBrk="1" hangingPunct="1">
              <a:defRPr/>
            </a:pPr>
            <a:r>
              <a:rPr lang="sl-SI" sz="2400" b="1" dirty="0" smtClean="0">
                <a:solidFill>
                  <a:srgbClr val="FF5050"/>
                </a:solidFill>
              </a:rPr>
              <a:t/>
            </a:r>
            <a:br>
              <a:rPr lang="sl-SI" sz="2400" b="1" dirty="0" smtClean="0">
                <a:solidFill>
                  <a:srgbClr val="FF5050"/>
                </a:solidFill>
              </a:rPr>
            </a:br>
            <a:r>
              <a:rPr lang="hr-HR" sz="1800" b="1" dirty="0" smtClean="0">
                <a:solidFill>
                  <a:srgbClr val="FF0000"/>
                </a:solidFill>
              </a:rPr>
              <a:t>OSNOVNE KARAKTERISTIKE SUVREMENOG SVIJETA</a:t>
            </a:r>
            <a:br>
              <a:rPr lang="hr-HR" sz="1800" b="1" dirty="0" smtClean="0">
                <a:solidFill>
                  <a:srgbClr val="FF0000"/>
                </a:solidFill>
              </a:rPr>
            </a:br>
            <a:r>
              <a:rPr lang="hr-HR" sz="1800" b="1" dirty="0" smtClean="0"/>
              <a:t> ERA ANTROPOCENA (Paul Crutzen)</a:t>
            </a:r>
            <a:r>
              <a:rPr lang="hr-HR" sz="1400" b="1" dirty="0" smtClean="0"/>
              <a:t/>
            </a:r>
            <a:br>
              <a:rPr lang="hr-HR" sz="1400" b="1" dirty="0" smtClean="0"/>
            </a:br>
            <a:r>
              <a:rPr lang="hr-HR" sz="2000" b="1" dirty="0" smtClean="0">
                <a:solidFill>
                  <a:srgbClr val="0000FF"/>
                </a:solidFill>
              </a:rPr>
              <a:t>NUKLEARNA TEHNOLOGIJA</a:t>
            </a:r>
            <a:r>
              <a:rPr lang="hr-HR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hr-HR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sl-SI" sz="1400" b="1" dirty="0" smtClean="0">
                <a:solidFill>
                  <a:srgbClr val="FF5050"/>
                </a:solidFill>
              </a:rPr>
              <a:t/>
            </a:r>
            <a:br>
              <a:rPr lang="sl-SI" sz="1400" b="1" dirty="0" smtClean="0">
                <a:solidFill>
                  <a:srgbClr val="FF5050"/>
                </a:solidFill>
              </a:rPr>
            </a:br>
            <a:r>
              <a:rPr lang="hr-HR" sz="2000" b="1" dirty="0" smtClean="0"/>
              <a:t>ČERNOBILJSKA KATASTROFA</a:t>
            </a:r>
            <a:r>
              <a:rPr lang="hr-HR" sz="2000" dirty="0" smtClean="0"/>
              <a:t/>
            </a:r>
            <a:br>
              <a:rPr lang="hr-HR" sz="2000" dirty="0" smtClean="0"/>
            </a:br>
            <a:r>
              <a:rPr lang="sl-SI" sz="2000" b="1" dirty="0" smtClean="0"/>
              <a:t> KONTAMINACIJA TLA</a:t>
            </a:r>
            <a:endParaRPr lang="en-US" sz="2000" dirty="0" smtClean="0"/>
          </a:p>
        </p:txBody>
      </p:sp>
      <p:sp>
        <p:nvSpPr>
          <p:cNvPr id="46083" name="Content Placeholder 2"/>
          <p:cNvSpPr>
            <a:spLocks noGrp="1"/>
          </p:cNvSpPr>
          <p:nvPr>
            <p:ph sz="half" idx="1"/>
          </p:nvPr>
        </p:nvSpPr>
        <p:spPr>
          <a:xfrm>
            <a:off x="0" y="1916832"/>
            <a:ext cx="8929688" cy="494116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Monotype Sorts" pitchFamily="2" charset="2"/>
              <a:buChar char="n"/>
              <a:defRPr/>
            </a:pPr>
            <a:r>
              <a:rPr lang="hr-HR" sz="2000" dirty="0" smtClean="0">
                <a:solidFill>
                  <a:srgbClr val="0070C0"/>
                </a:solidFill>
              </a:rPr>
              <a:t>Iz oštećenog černobilskog reaktora 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hr-HR" sz="2000" dirty="0" smtClean="0">
                <a:solidFill>
                  <a:srgbClr val="0070C0"/>
                </a:solidFill>
              </a:rPr>
              <a:t>	isteklo je između 3% i 8% ukupnog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hr-HR" sz="2000" dirty="0" smtClean="0">
                <a:solidFill>
                  <a:srgbClr val="0070C0"/>
                </a:solidFill>
              </a:rPr>
              <a:t>	iznosa od jedne milijarde kirija radioakt.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endParaRPr lang="hr-HR" sz="800" dirty="0" smtClean="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  <a:buNone/>
            </a:pPr>
            <a:endParaRPr lang="hr-HR" sz="800" dirty="0" smtClean="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  <a:buNone/>
            </a:pPr>
            <a:r>
              <a:rPr lang="hr-HR" sz="2000" dirty="0" smtClean="0">
                <a:solidFill>
                  <a:srgbClr val="0070C0"/>
                </a:solidFill>
              </a:rPr>
              <a:t>	3.900.000 km</a:t>
            </a:r>
            <a:r>
              <a:rPr lang="hr-HR" sz="2000" baseline="30000" dirty="0" smtClean="0">
                <a:solidFill>
                  <a:srgbClr val="0070C0"/>
                </a:solidFill>
              </a:rPr>
              <a:t>2 </a:t>
            </a:r>
            <a:r>
              <a:rPr lang="hr-HR" sz="2000" dirty="0" smtClean="0">
                <a:solidFill>
                  <a:srgbClr val="0070C0"/>
                </a:solidFill>
              </a:rPr>
              <a:t>europskog tla</a:t>
            </a:r>
          </a:p>
          <a:p>
            <a:pPr>
              <a:lnSpc>
                <a:spcPct val="90000"/>
              </a:lnSpc>
              <a:buNone/>
            </a:pPr>
            <a:r>
              <a:rPr lang="hr-HR" sz="2000" dirty="0" smtClean="0">
                <a:solidFill>
                  <a:srgbClr val="0070C0"/>
                </a:solidFill>
              </a:rPr>
              <a:t>	kontaminirano cezijom-137, što je više</a:t>
            </a:r>
          </a:p>
          <a:p>
            <a:pPr>
              <a:lnSpc>
                <a:spcPct val="90000"/>
              </a:lnSpc>
              <a:buNone/>
            </a:pPr>
            <a:r>
              <a:rPr lang="hr-HR" sz="2000" dirty="0" smtClean="0">
                <a:solidFill>
                  <a:srgbClr val="0070C0"/>
                </a:solidFill>
              </a:rPr>
              <a:t>	od 40% cijele Europe</a:t>
            </a:r>
          </a:p>
          <a:p>
            <a:pPr>
              <a:lnSpc>
                <a:spcPct val="90000"/>
              </a:lnSpc>
              <a:buNone/>
            </a:pPr>
            <a:endParaRPr lang="hr-HR" sz="800" dirty="0" smtClean="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  <a:buBlip>
                <a:blip r:embed="rId2"/>
              </a:buBlip>
            </a:pPr>
            <a:r>
              <a:rPr lang="hr-HR" sz="2000" dirty="0" smtClean="0">
                <a:solidFill>
                  <a:srgbClr val="0070C0"/>
                </a:solidFill>
              </a:rPr>
              <a:t>Od cijelog kontaminiranog područja </a:t>
            </a:r>
          </a:p>
          <a:p>
            <a:pPr>
              <a:lnSpc>
                <a:spcPct val="90000"/>
              </a:lnSpc>
              <a:buNone/>
            </a:pPr>
            <a:r>
              <a:rPr lang="hr-HR" sz="2000" dirty="0" smtClean="0">
                <a:solidFill>
                  <a:srgbClr val="0070C0"/>
                </a:solidFill>
              </a:rPr>
              <a:t>	218.000 km</a:t>
            </a:r>
            <a:r>
              <a:rPr lang="hr-HR" sz="2000" baseline="30000" dirty="0" smtClean="0">
                <a:solidFill>
                  <a:srgbClr val="0070C0"/>
                </a:solidFill>
              </a:rPr>
              <a:t>2</a:t>
            </a:r>
            <a:r>
              <a:rPr lang="hr-HR" sz="2000" dirty="0" smtClean="0">
                <a:solidFill>
                  <a:srgbClr val="0070C0"/>
                </a:solidFill>
              </a:rPr>
              <a:t> ili 2,3% europskog tla, kontaminirano je visokim razinama radioaktivnosti (više od 40.000 Bq/m</a:t>
            </a:r>
            <a:r>
              <a:rPr lang="hr-HR" sz="2000" baseline="30000" dirty="0" smtClean="0">
                <a:solidFill>
                  <a:srgbClr val="0070C0"/>
                </a:solidFill>
              </a:rPr>
              <a:t>2</a:t>
            </a:r>
            <a:r>
              <a:rPr lang="hr-HR" sz="2000" dirty="0" smtClean="0">
                <a:solidFill>
                  <a:srgbClr val="0070C0"/>
                </a:solidFill>
              </a:rPr>
              <a:t>,  cezija-137)</a:t>
            </a:r>
          </a:p>
          <a:p>
            <a:pPr>
              <a:lnSpc>
                <a:spcPct val="90000"/>
              </a:lnSpc>
              <a:buNone/>
            </a:pPr>
            <a:endParaRPr lang="hr-HR" sz="900" dirty="0" smtClean="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  <a:buBlip>
                <a:blip r:embed="rId2"/>
              </a:buBlip>
            </a:pPr>
            <a:r>
              <a:rPr lang="hr-HR" sz="2000" dirty="0" smtClean="0">
                <a:solidFill>
                  <a:srgbClr val="0070C0"/>
                </a:solidFill>
              </a:rPr>
              <a:t>U usporedbi sa Hirošimom i Nagasakijem – Chernobyl je ispustio 890 puta više cezija-137, 87 puta više stroncija-90, 25 puta više joda-131 i 30 puta više   ksenona-133.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40964" name="Content Placeholder 4" descr="untitlederrgeger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57750" y="142875"/>
            <a:ext cx="4286250" cy="46434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0833" y="2652433"/>
            <a:ext cx="6582335" cy="1553135"/>
          </a:xfrm>
        </p:spPr>
        <p:txBody>
          <a:bodyPr>
            <a:normAutofit/>
          </a:bodyPr>
          <a:lstStyle/>
          <a:p>
            <a:pPr algn="ctr"/>
            <a:r>
              <a:rPr lang="hr-HR" sz="4271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Kao i…</a:t>
            </a:r>
            <a:endParaRPr lang="hr-HR" sz="4271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87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9632" y="188640"/>
            <a:ext cx="734481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b="1" dirty="0" smtClean="0">
                <a:solidFill>
                  <a:srgbClr val="FF0000"/>
                </a:solidFill>
              </a:rPr>
              <a:t>OSNOVNE KARAKTERISTIKE SUVREMENOG SVIJETA</a:t>
            </a:r>
            <a:br>
              <a:rPr lang="hr-HR" b="1" dirty="0" smtClean="0">
                <a:solidFill>
                  <a:srgbClr val="FF0000"/>
                </a:solidFill>
              </a:rPr>
            </a:br>
            <a:r>
              <a:rPr lang="hr-HR" b="1" dirty="0" smtClean="0"/>
              <a:t> ERA ANTROPOCENA </a:t>
            </a:r>
          </a:p>
          <a:p>
            <a:pPr algn="ctr"/>
            <a:r>
              <a:rPr lang="hr-HR" b="1" dirty="0" smtClean="0"/>
              <a:t>(Paul Crutzen)</a:t>
            </a:r>
            <a:r>
              <a:rPr lang="hr-HR" sz="1400" b="1" dirty="0" smtClean="0"/>
              <a:t/>
            </a:r>
            <a:br>
              <a:rPr lang="hr-HR" sz="1400" b="1" dirty="0" smtClean="0"/>
            </a:br>
            <a:r>
              <a:rPr lang="hr-HR" sz="2000" b="1" dirty="0" smtClean="0">
                <a:solidFill>
                  <a:srgbClr val="0000FF"/>
                </a:solidFill>
              </a:rPr>
              <a:t>BIOLOŠKATEHNOLOGIJA</a:t>
            </a:r>
            <a:r>
              <a:rPr lang="hr-HR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hr-HR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en-US" dirty="0"/>
          </a:p>
        </p:txBody>
      </p:sp>
      <p:pic>
        <p:nvPicPr>
          <p:cNvPr id="9" name="Picture 4" descr="scan002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22981"/>
            <a:ext cx="3845018" cy="3698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scan0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44172" y="1916832"/>
            <a:ext cx="5303523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214313"/>
            <a:ext cx="7793037" cy="1270471"/>
          </a:xfrm>
        </p:spPr>
        <p:txBody>
          <a:bodyPr/>
          <a:lstStyle/>
          <a:p>
            <a:pPr algn="ctr" eaLnBrk="1" hangingPunct="1"/>
            <a:r>
              <a:rPr lang="hr-HR" sz="2000" b="1" dirty="0" smtClean="0">
                <a:solidFill>
                  <a:srgbClr val="FF0000"/>
                </a:solidFill>
              </a:rPr>
              <a:t>OSNOVNE KARAKTERISTIKE SUVREMENOG SVIJETA</a:t>
            </a:r>
            <a:br>
              <a:rPr lang="hr-HR" sz="2000" b="1" dirty="0" smtClean="0">
                <a:solidFill>
                  <a:srgbClr val="FF0000"/>
                </a:solidFill>
              </a:rPr>
            </a:br>
            <a:r>
              <a:rPr lang="hr-HR" sz="2000" b="1" dirty="0" smtClean="0">
                <a:latin typeface="+mn-lt"/>
              </a:rPr>
              <a:t> ERA ANTROPOCENA (Paul Crutzen) </a:t>
            </a:r>
            <a:br>
              <a:rPr lang="hr-HR" sz="2000" b="1" dirty="0" smtClean="0">
                <a:latin typeface="+mn-lt"/>
              </a:rPr>
            </a:br>
            <a:r>
              <a:rPr lang="hr-HR" sz="2000" b="1" dirty="0" smtClean="0">
                <a:latin typeface="+mn-lt"/>
              </a:rPr>
              <a:t/>
            </a:r>
            <a:br>
              <a:rPr lang="hr-HR" sz="2000" b="1" dirty="0" smtClean="0">
                <a:latin typeface="+mn-lt"/>
              </a:rPr>
            </a:br>
            <a:r>
              <a:rPr lang="hr-HR" sz="2000" b="1" dirty="0" smtClean="0">
                <a:solidFill>
                  <a:srgbClr val="DAB000"/>
                </a:solidFill>
                <a:latin typeface="+mn-lt"/>
              </a:rPr>
              <a:t>ANTROPOGENA UGROŽAVANJA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1" y="1700808"/>
            <a:ext cx="8343528" cy="4968281"/>
          </a:xfrm>
        </p:spPr>
        <p:txBody>
          <a:bodyPr/>
          <a:lstStyle/>
          <a:p>
            <a:pPr lvl="1" eaLnBrk="1" hangingPunct="1">
              <a:buSzPct val="90000"/>
              <a:buFont typeface="Wingdings" pitchFamily="2" charset="2"/>
              <a:buBlip>
                <a:blip r:embed="rId3"/>
              </a:buBlip>
            </a:pPr>
            <a:r>
              <a:rPr lang="hr-HR" sz="1800" b="1" dirty="0" smtClean="0">
                <a:solidFill>
                  <a:srgbClr val="FF0000"/>
                </a:solidFill>
              </a:rPr>
              <a:t>ratovi</a:t>
            </a:r>
          </a:p>
          <a:p>
            <a:pPr lvl="1" eaLnBrk="1" hangingPunct="1">
              <a:buSzPct val="90000"/>
              <a:buBlip>
                <a:blip r:embed="rId3"/>
              </a:buBlip>
            </a:pPr>
            <a:r>
              <a:rPr lang="hr-HR" sz="1800" b="1" dirty="0" smtClean="0">
                <a:solidFill>
                  <a:srgbClr val="FF0000"/>
                </a:solidFill>
              </a:rPr>
              <a:t>terorizam</a:t>
            </a:r>
            <a:endParaRPr lang="hr-HR" sz="1800" dirty="0" smtClean="0"/>
          </a:p>
          <a:p>
            <a:pPr lvl="1" eaLnBrk="1" hangingPunct="1">
              <a:buSzPct val="90000"/>
              <a:buBlip>
                <a:blip r:embed="rId3"/>
              </a:buBlip>
            </a:pPr>
            <a:r>
              <a:rPr lang="hr-HR" sz="1800" dirty="0" smtClean="0">
                <a:solidFill>
                  <a:srgbClr val="FF0000"/>
                </a:solidFill>
              </a:rPr>
              <a:t>organizirani kriminal </a:t>
            </a:r>
          </a:p>
          <a:p>
            <a:pPr lvl="1" eaLnBrk="1" hangingPunct="1">
              <a:buSzPct val="90000"/>
              <a:buBlip>
                <a:blip r:embed="rId3"/>
              </a:buBlip>
            </a:pPr>
            <a:r>
              <a:rPr lang="hr-HR" sz="1800" dirty="0" smtClean="0">
                <a:solidFill>
                  <a:srgbClr val="FF0000"/>
                </a:solidFill>
              </a:rPr>
              <a:t>korupcija</a:t>
            </a:r>
          </a:p>
          <a:p>
            <a:pPr lvl="1" eaLnBrk="1" hangingPunct="1">
              <a:buSzPct val="90000"/>
              <a:buBlip>
                <a:blip r:embed="rId3"/>
              </a:buBlip>
            </a:pPr>
            <a:r>
              <a:rPr lang="hr-HR" sz="1800" dirty="0" smtClean="0">
                <a:solidFill>
                  <a:srgbClr val="0000FF"/>
                </a:solidFill>
              </a:rPr>
              <a:t>prodaja i proizvodnja narkotika</a:t>
            </a:r>
          </a:p>
          <a:p>
            <a:pPr lvl="1" eaLnBrk="1" hangingPunct="1">
              <a:buSzPct val="90000"/>
              <a:buBlip>
                <a:blip r:embed="rId3"/>
              </a:buBlip>
            </a:pPr>
            <a:r>
              <a:rPr lang="hr-HR" sz="1800" dirty="0" smtClean="0">
                <a:solidFill>
                  <a:srgbClr val="0000FF"/>
                </a:solidFill>
              </a:rPr>
              <a:t>pranje i krivotvorenje novca</a:t>
            </a:r>
          </a:p>
          <a:p>
            <a:pPr lvl="1" eaLnBrk="1" hangingPunct="1">
              <a:buSzPct val="90000"/>
              <a:buBlip>
                <a:blip r:embed="rId3"/>
              </a:buBlip>
            </a:pPr>
            <a:r>
              <a:rPr lang="hr-HR" sz="1800" dirty="0" smtClean="0">
                <a:solidFill>
                  <a:srgbClr val="0000FF"/>
                </a:solidFill>
              </a:rPr>
              <a:t>trgovina ljudima</a:t>
            </a:r>
          </a:p>
          <a:p>
            <a:pPr lvl="1" eaLnBrk="1" hangingPunct="1">
              <a:buSzPct val="90000"/>
              <a:buBlip>
                <a:blip r:embed="rId3"/>
              </a:buBlip>
            </a:pPr>
            <a:r>
              <a:rPr lang="hr-HR" sz="1800" dirty="0" smtClean="0">
                <a:solidFill>
                  <a:srgbClr val="0000FF"/>
                </a:solidFill>
              </a:rPr>
              <a:t>epidemije</a:t>
            </a:r>
          </a:p>
          <a:p>
            <a:pPr lvl="1" eaLnBrk="1" hangingPunct="1">
              <a:buSzPct val="90000"/>
              <a:buBlip>
                <a:blip r:embed="rId3"/>
              </a:buBlip>
            </a:pPr>
            <a:r>
              <a:rPr lang="hr-HR" sz="1800" dirty="0" smtClean="0">
                <a:solidFill>
                  <a:srgbClr val="FF0000"/>
                </a:solidFill>
              </a:rPr>
              <a:t>mine</a:t>
            </a:r>
          </a:p>
          <a:p>
            <a:pPr lvl="1" eaLnBrk="1" hangingPunct="1">
              <a:buSzPct val="90000"/>
              <a:buBlip>
                <a:blip r:embed="rId3"/>
              </a:buBlip>
            </a:pPr>
            <a:r>
              <a:rPr lang="hr-HR" sz="1800" dirty="0" smtClean="0">
                <a:solidFill>
                  <a:srgbClr val="0000FF"/>
                </a:solidFill>
              </a:rPr>
              <a:t>trgovina oružjem</a:t>
            </a:r>
          </a:p>
          <a:p>
            <a:pPr lvl="1" eaLnBrk="1" hangingPunct="1">
              <a:buSzPct val="90000"/>
              <a:buBlip>
                <a:blip r:embed="rId3"/>
              </a:buBlip>
            </a:pPr>
            <a:r>
              <a:rPr lang="hr-HR" sz="1800" dirty="0" smtClean="0">
                <a:solidFill>
                  <a:srgbClr val="FF0000"/>
                </a:solidFill>
              </a:rPr>
              <a:t>migracija stanovništva</a:t>
            </a:r>
          </a:p>
          <a:p>
            <a:pPr lvl="1" eaLnBrk="1" hangingPunct="1">
              <a:buSzPct val="90000"/>
              <a:buBlip>
                <a:blip r:embed="rId3"/>
              </a:buBlip>
            </a:pPr>
            <a:r>
              <a:rPr lang="hr-HR" sz="1800" dirty="0" smtClean="0">
                <a:solidFill>
                  <a:srgbClr val="0000FF"/>
                </a:solidFill>
              </a:rPr>
              <a:t>tehnološke nesreće</a:t>
            </a:r>
          </a:p>
          <a:p>
            <a:pPr lvl="1" eaLnBrk="1" hangingPunct="1">
              <a:buSzPct val="90000"/>
              <a:buBlip>
                <a:blip r:embed="rId3"/>
              </a:buBlip>
            </a:pPr>
            <a:r>
              <a:rPr lang="hr-HR" sz="1800" dirty="0" smtClean="0">
                <a:solidFill>
                  <a:srgbClr val="0000FF"/>
                </a:solidFill>
              </a:rPr>
              <a:t>prometne nesreće (na cesti, željeznici, …)</a:t>
            </a:r>
          </a:p>
          <a:p>
            <a:pPr lvl="1" eaLnBrk="1" hangingPunct="1">
              <a:buSzPct val="90000"/>
              <a:buBlip>
                <a:blip r:embed="rId3"/>
              </a:buBlip>
            </a:pPr>
            <a:r>
              <a:rPr lang="hr-HR" sz="1800" dirty="0" smtClean="0">
                <a:solidFill>
                  <a:srgbClr val="0000FF"/>
                </a:solidFill>
              </a:rPr>
              <a:t>požari (vegetacija, šuma, naselja,…) i dr.</a:t>
            </a:r>
          </a:p>
          <a:p>
            <a:pPr lvl="1" eaLnBrk="1" hangingPunct="1">
              <a:buSzPct val="90000"/>
              <a:buBlip>
                <a:blip r:embed="rId3"/>
              </a:buBlip>
            </a:pPr>
            <a:r>
              <a:rPr lang="hr-HR" sz="1800" dirty="0" smtClean="0">
                <a:solidFill>
                  <a:srgbClr val="0000FF"/>
                </a:solidFill>
              </a:rPr>
              <a:t>ekološka zagađenja (vode, zraka, flore i faune)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134" name="Group 438"/>
          <p:cNvGraphicFramePr>
            <a:graphicFrameLocks noGrp="1"/>
          </p:cNvGraphicFramePr>
          <p:nvPr/>
        </p:nvGraphicFramePr>
        <p:xfrm>
          <a:off x="971600" y="1412776"/>
          <a:ext cx="7704856" cy="5177971"/>
        </p:xfrm>
        <a:graphic>
          <a:graphicData uri="http://schemas.openxmlformats.org/drawingml/2006/table">
            <a:tbl>
              <a:tblPr/>
              <a:tblGrid>
                <a:gridCol w="22687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43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517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8251"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</a:rPr>
                        <a:t>RAT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8851"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</a:rPr>
                        <a:t>NEKONVENCIONALNI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</a:rPr>
                        <a:t>KONVENCIONALNI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668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</a:rPr>
                        <a:t>u užem smislu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</a:rPr>
                        <a:t>u širem smislu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r-HR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885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</a:rPr>
                        <a:t>nuklearni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</a:rPr>
                        <a:t>sukobi niskog intenziteta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r-HR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668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</a:rPr>
                        <a:t>biološki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</a:rPr>
                        <a:t>terorizam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r-HR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668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</a:rPr>
                        <a:t>kemijski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</a:rPr>
                        <a:t>informatički rat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r-HR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668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r-H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</a:rPr>
                        <a:t>ekonomski rat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r-HR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668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r-HR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</a:rPr>
                        <a:t>psihološki rat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r-HR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668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r-H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</a:rPr>
                        <a:t>Informacijski rat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r-HR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2267744" y="18864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r-HR" b="1" dirty="0" smtClean="0">
                <a:solidFill>
                  <a:srgbClr val="FF0000"/>
                </a:solidFill>
              </a:rPr>
              <a:t>SUVREMENE ANTROPOGENE UGROZE</a:t>
            </a:r>
            <a:br>
              <a:rPr lang="hr-HR" b="1" dirty="0" smtClean="0">
                <a:solidFill>
                  <a:srgbClr val="FF0000"/>
                </a:solidFill>
              </a:rPr>
            </a:br>
            <a:r>
              <a:rPr lang="hr-HR" b="1" dirty="0" smtClean="0">
                <a:solidFill>
                  <a:srgbClr val="0000FF"/>
                </a:solidFill>
              </a:rPr>
              <a:t>RAT I TERORIZAM</a:t>
            </a:r>
            <a:r>
              <a:rPr lang="hr-HR" b="1" dirty="0" smtClean="0">
                <a:solidFill>
                  <a:srgbClr val="FF0000"/>
                </a:solidFill>
              </a:rPr>
              <a:t/>
            </a:r>
            <a:br>
              <a:rPr lang="hr-HR" b="1" dirty="0" smtClean="0">
                <a:solidFill>
                  <a:srgbClr val="FF0000"/>
                </a:solidFill>
              </a:rPr>
            </a:br>
            <a:r>
              <a:rPr lang="hr-HR" b="1" dirty="0" smtClean="0">
                <a:solidFill>
                  <a:srgbClr val="FF0000"/>
                </a:solidFill>
              </a:rPr>
              <a:t/>
            </a:r>
            <a:br>
              <a:rPr lang="hr-HR" b="1" dirty="0" smtClean="0">
                <a:solidFill>
                  <a:srgbClr val="FF0000"/>
                </a:solidFill>
              </a:rPr>
            </a:br>
            <a:r>
              <a:rPr lang="hr-HR" b="1" dirty="0" smtClean="0"/>
              <a:t> NEKONVENCIONALNO RATOVANJE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214313"/>
            <a:ext cx="8188399" cy="1270471"/>
          </a:xfrm>
        </p:spPr>
        <p:txBody>
          <a:bodyPr/>
          <a:lstStyle/>
          <a:p>
            <a:pPr algn="ctr" eaLnBrk="1" hangingPunct="1"/>
            <a:r>
              <a:rPr lang="hr-HR" sz="2000" b="1" dirty="0" smtClean="0">
                <a:solidFill>
                  <a:srgbClr val="FF0000"/>
                </a:solidFill>
              </a:rPr>
              <a:t>SUVREMENE ANTROPOGENE UGROZE</a:t>
            </a:r>
            <a:br>
              <a:rPr lang="hr-HR" sz="2000" b="1" dirty="0" smtClean="0">
                <a:solidFill>
                  <a:srgbClr val="FF0000"/>
                </a:solidFill>
              </a:rPr>
            </a:br>
            <a:r>
              <a:rPr lang="hr-HR" sz="2000" b="1" dirty="0" smtClean="0">
                <a:solidFill>
                  <a:srgbClr val="FF0000"/>
                </a:solidFill>
              </a:rPr>
              <a:t>RAT I TERORIZAM</a:t>
            </a:r>
            <a:br>
              <a:rPr lang="hr-HR" sz="2000" b="1" dirty="0" smtClean="0">
                <a:solidFill>
                  <a:srgbClr val="FF0000"/>
                </a:solidFill>
              </a:rPr>
            </a:br>
            <a:r>
              <a:rPr lang="hr-HR" sz="2000" b="1" dirty="0" smtClean="0">
                <a:latin typeface="+mn-lt"/>
              </a:rPr>
              <a:t> SUVREMENE VOJSKE IV. GENERACIJE</a:t>
            </a:r>
            <a:endParaRPr lang="hr-HR" sz="2000" b="1" dirty="0" smtClean="0">
              <a:solidFill>
                <a:srgbClr val="FF5050"/>
              </a:solidFill>
              <a:latin typeface="+mn-lt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1" y="2132856"/>
            <a:ext cx="8964489" cy="4536232"/>
          </a:xfrm>
        </p:spPr>
        <p:txBody>
          <a:bodyPr/>
          <a:lstStyle/>
          <a:p>
            <a:pPr eaLnBrk="1" hangingPunct="1">
              <a:buSzPct val="90000"/>
              <a:buFont typeface="Wingdings" pitchFamily="2" charset="2"/>
              <a:buBlip>
                <a:blip r:embed="rId2"/>
              </a:buBlip>
            </a:pPr>
            <a:r>
              <a:rPr lang="hr-HR" sz="2000" dirty="0" smtClean="0">
                <a:cs typeface="Times New Roman" pitchFamily="18" charset="0"/>
              </a:rPr>
              <a:t>nova znanja i tehnologije (poput CAD, CAM, CASE, AI, robotizacije, VHIC,</a:t>
            </a:r>
            <a:r>
              <a:rPr lang="hr-HR" sz="2000" dirty="0" smtClean="0"/>
              <a:t> </a:t>
            </a:r>
            <a:r>
              <a:rPr lang="hr-HR" sz="2000" dirty="0" smtClean="0">
                <a:cs typeface="Times New Roman" pitchFamily="18" charset="0"/>
              </a:rPr>
              <a:t>molekularne biologije, genetskog </a:t>
            </a:r>
            <a:r>
              <a:rPr lang="hr-HR" sz="2000" dirty="0" smtClean="0"/>
              <a:t>inženjeringa i dr.)</a:t>
            </a:r>
          </a:p>
          <a:p>
            <a:pPr eaLnBrk="1" hangingPunct="1">
              <a:buSzPct val="90000"/>
              <a:buNone/>
            </a:pPr>
            <a:endParaRPr lang="hr-HR" sz="1000" dirty="0" smtClean="0"/>
          </a:p>
          <a:p>
            <a:pPr eaLnBrk="1" hangingPunct="1">
              <a:buSzPct val="90000"/>
              <a:buBlip>
                <a:blip r:embed="rId2"/>
              </a:buBlip>
            </a:pPr>
            <a:r>
              <a:rPr lang="hr-HR" sz="2000" dirty="0" smtClean="0">
                <a:solidFill>
                  <a:srgbClr val="0070C0"/>
                </a:solidFill>
              </a:rPr>
              <a:t>n</a:t>
            </a:r>
            <a:r>
              <a:rPr lang="hr-HR" sz="2000" dirty="0" smtClean="0">
                <a:solidFill>
                  <a:srgbClr val="0070C0"/>
                </a:solidFill>
                <a:cs typeface="Times New Roman" pitchFamily="18" charset="0"/>
              </a:rPr>
              <a:t>ovonastajućim svjetskim informacijskim društvima i korporacijskom kapitalizmu preuski</a:t>
            </a:r>
            <a:r>
              <a:rPr lang="hr-HR" sz="2000" dirty="0" smtClean="0">
                <a:solidFill>
                  <a:srgbClr val="0070C0"/>
                </a:solidFill>
              </a:rPr>
              <a:t> </a:t>
            </a:r>
            <a:r>
              <a:rPr lang="hr-HR" sz="2000" dirty="0" smtClean="0">
                <a:solidFill>
                  <a:srgbClr val="0070C0"/>
                </a:solidFill>
                <a:cs typeface="Times New Roman" pitchFamily="18" charset="0"/>
              </a:rPr>
              <a:t>su nacionalni okviri</a:t>
            </a:r>
            <a:r>
              <a:rPr lang="hr-HR" sz="2000" dirty="0" smtClean="0">
                <a:solidFill>
                  <a:srgbClr val="0070C0"/>
                </a:solidFill>
              </a:rPr>
              <a:t> </a:t>
            </a:r>
          </a:p>
          <a:p>
            <a:pPr eaLnBrk="1" hangingPunct="1">
              <a:buSzPct val="90000"/>
              <a:buBlip>
                <a:blip r:embed="rId2"/>
              </a:buBlip>
            </a:pPr>
            <a:endParaRPr lang="hr-HR" sz="1000" dirty="0" smtClean="0">
              <a:solidFill>
                <a:srgbClr val="0070C0"/>
              </a:solidFill>
            </a:endParaRPr>
          </a:p>
          <a:p>
            <a:pPr eaLnBrk="1" hangingPunct="1">
              <a:buSzPct val="90000"/>
              <a:buFont typeface="Wingdings" pitchFamily="2" charset="2"/>
              <a:buBlip>
                <a:blip r:embed="rId2"/>
              </a:buBlip>
            </a:pPr>
            <a:r>
              <a:rPr lang="hr-HR" sz="2000" dirty="0" smtClean="0">
                <a:solidFill>
                  <a:srgbClr val="0070C0"/>
                </a:solidFill>
                <a:cs typeface="Times New Roman" pitchFamily="18" charset="0"/>
              </a:rPr>
              <a:t>razvijene države više ne naoružavaju i skrbe samo za nacionalne interese,</a:t>
            </a:r>
            <a:r>
              <a:rPr lang="hr-HR" sz="2000" dirty="0" smtClean="0">
                <a:solidFill>
                  <a:srgbClr val="0070C0"/>
                </a:solidFill>
              </a:rPr>
              <a:t> </a:t>
            </a:r>
            <a:r>
              <a:rPr lang="hr-HR" sz="2000" dirty="0" smtClean="0">
                <a:solidFill>
                  <a:srgbClr val="0070C0"/>
                </a:solidFill>
                <a:cs typeface="Times New Roman" pitchFamily="18" charset="0"/>
              </a:rPr>
              <a:t>već grade integrirane obrambene sustave </a:t>
            </a:r>
          </a:p>
          <a:p>
            <a:pPr eaLnBrk="1" hangingPunct="1">
              <a:buSzPct val="90000"/>
              <a:buFont typeface="Wingdings" pitchFamily="2" charset="2"/>
              <a:buBlip>
                <a:blip r:embed="rId2"/>
              </a:buBlip>
            </a:pPr>
            <a:endParaRPr lang="hr-HR" sz="1000" dirty="0" smtClean="0">
              <a:solidFill>
                <a:srgbClr val="0070C0"/>
              </a:solidFill>
              <a:cs typeface="Times New Roman" pitchFamily="18" charset="0"/>
            </a:endParaRPr>
          </a:p>
          <a:p>
            <a:pPr eaLnBrk="1" hangingPunct="1">
              <a:buSzPct val="90000"/>
              <a:buFont typeface="Wingdings" pitchFamily="2" charset="2"/>
              <a:buBlip>
                <a:blip r:embed="rId2"/>
              </a:buBlip>
            </a:pPr>
            <a:r>
              <a:rPr lang="hr-HR" sz="2000" dirty="0" smtClean="0">
                <a:solidFill>
                  <a:srgbClr val="FF0000"/>
                </a:solidFill>
                <a:cs typeface="Times New Roman" pitchFamily="18" charset="0"/>
              </a:rPr>
              <a:t>zbog ograničenja pri uporabi sile u međunarodnim odnosima, ti se ratovi ne</a:t>
            </a:r>
            <a:r>
              <a:rPr lang="hr-HR" sz="2000" dirty="0" smtClean="0">
                <a:solidFill>
                  <a:srgbClr val="FF0000"/>
                </a:solidFill>
              </a:rPr>
              <a:t> </a:t>
            </a:r>
            <a:r>
              <a:rPr lang="hr-HR" sz="2000" dirty="0" smtClean="0">
                <a:solidFill>
                  <a:srgbClr val="FF0000"/>
                </a:solidFill>
                <a:cs typeface="Times New Roman" pitchFamily="18" charset="0"/>
              </a:rPr>
              <a:t>završavaju bezuvjetnom predajom protivnika, već nametanjem političke volje</a:t>
            </a:r>
          </a:p>
          <a:p>
            <a:pPr eaLnBrk="1" hangingPunct="1">
              <a:buSzPct val="90000"/>
              <a:buFont typeface="Wingdings" pitchFamily="2" charset="2"/>
              <a:buBlip>
                <a:blip r:embed="rId2"/>
              </a:buBlip>
            </a:pPr>
            <a:endParaRPr lang="hr-HR" sz="1000" dirty="0" smtClean="0">
              <a:solidFill>
                <a:srgbClr val="FF0000"/>
              </a:solidFill>
              <a:cs typeface="Times New Roman" pitchFamily="18" charset="0"/>
            </a:endParaRPr>
          </a:p>
          <a:p>
            <a:pPr eaLnBrk="1" hangingPunct="1">
              <a:buSzPct val="90000"/>
              <a:buFont typeface="Wingdings" pitchFamily="2" charset="2"/>
              <a:buBlip>
                <a:blip r:embed="rId2"/>
              </a:buBlip>
            </a:pPr>
            <a:r>
              <a:rPr lang="hr-HR" sz="2000" dirty="0" smtClean="0">
                <a:solidFill>
                  <a:srgbClr val="FF0000"/>
                </a:solidFill>
              </a:rPr>
              <a:t>g</a:t>
            </a:r>
            <a:r>
              <a:rPr lang="hr-HR" sz="2000" dirty="0" smtClean="0">
                <a:solidFill>
                  <a:srgbClr val="FF0000"/>
                </a:solidFill>
                <a:cs typeface="Times New Roman" pitchFamily="18" charset="0"/>
              </a:rPr>
              <a:t>lavni udar se u tim ratovima i oružanim sukobima izvodi s ekonomskom i  političkom snagom </a:t>
            </a:r>
          </a:p>
          <a:p>
            <a:pPr eaLnBrk="1" hangingPunct="1">
              <a:buSzPct val="90000"/>
              <a:buFont typeface="Wingdings" pitchFamily="2" charset="2"/>
              <a:buBlip>
                <a:blip r:embed="rId2"/>
              </a:buBlip>
            </a:pPr>
            <a:endParaRPr lang="en-US" sz="2000" dirty="0" smtClean="0">
              <a:solidFill>
                <a:schemeClr val="folHlin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251520" y="1700808"/>
            <a:ext cx="8712968" cy="4601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hr-HR" sz="2000" dirty="0">
                <a:solidFill>
                  <a:srgbClr val="FF0000"/>
                </a:solidFill>
                <a:latin typeface="Arial" pitchFamily="34" charset="0"/>
                <a:cs typeface="Times New Roman" pitchFamily="18" charset="0"/>
              </a:rPr>
              <a:t>	</a:t>
            </a:r>
            <a:endParaRPr lang="hr-HR" sz="2000" dirty="0">
              <a:solidFill>
                <a:srgbClr val="FF0000"/>
              </a:solidFill>
              <a:latin typeface="Arial" pitchFamily="34" charset="0"/>
            </a:endParaRPr>
          </a:p>
          <a:p>
            <a:pPr algn="just"/>
            <a:r>
              <a:rPr lang="hr-HR" sz="2000" dirty="0" smtClean="0">
                <a:latin typeface="+mn-lt"/>
                <a:cs typeface="Times New Roman" pitchFamily="18" charset="0"/>
              </a:rPr>
              <a:t>Da </a:t>
            </a:r>
            <a:r>
              <a:rPr lang="hr-HR" sz="2000" dirty="0">
                <a:latin typeface="+mn-lt"/>
                <a:cs typeface="Times New Roman" pitchFamily="18" charset="0"/>
              </a:rPr>
              <a:t>se odnosi u doba globalizacije bitno razlikuju od onih, aktualnih u doba bipolarne strateške polarizacije, vidljivo je iz tri važne </a:t>
            </a:r>
            <a:r>
              <a:rPr lang="hr-HR" sz="2000" dirty="0" smtClean="0">
                <a:latin typeface="+mn-lt"/>
                <a:cs typeface="Times New Roman" pitchFamily="18" charset="0"/>
              </a:rPr>
              <a:t>pojave</a:t>
            </a:r>
            <a:r>
              <a:rPr lang="hr-HR" sz="2000" dirty="0" smtClean="0">
                <a:solidFill>
                  <a:srgbClr val="0070C0"/>
                </a:solidFill>
                <a:latin typeface="+mn-lt"/>
              </a:rPr>
              <a:t>: </a:t>
            </a:r>
            <a:endParaRPr lang="hr-HR" sz="2000" dirty="0">
              <a:solidFill>
                <a:srgbClr val="0070C0"/>
              </a:solidFill>
              <a:latin typeface="+mn-lt"/>
            </a:endParaRPr>
          </a:p>
          <a:p>
            <a:endParaRPr lang="hr-HR" sz="2000" dirty="0">
              <a:solidFill>
                <a:srgbClr val="0070C0"/>
              </a:solidFill>
              <a:latin typeface="+mn-lt"/>
            </a:endParaRPr>
          </a:p>
          <a:p>
            <a:pPr>
              <a:spcBef>
                <a:spcPct val="15000"/>
              </a:spcBef>
              <a:spcAft>
                <a:spcPct val="15000"/>
              </a:spcAft>
              <a:buFont typeface="Wingdings" pitchFamily="2" charset="2"/>
              <a:buChar char="Ø"/>
            </a:pPr>
            <a:r>
              <a:rPr lang="hr-HR" sz="200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u </a:t>
            </a:r>
            <a:r>
              <a:rPr lang="hr-HR" sz="2000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mnogim oružanim sukobima i ratovima  glavni akteri nisu </a:t>
            </a:r>
            <a:r>
              <a:rPr lang="hr-HR" sz="200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više </a:t>
            </a:r>
            <a:r>
              <a:rPr lang="hr-HR" sz="2000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države</a:t>
            </a:r>
            <a:r>
              <a:rPr lang="hr-HR" sz="2000" dirty="0">
                <a:solidFill>
                  <a:srgbClr val="0070C0"/>
                </a:solidFill>
                <a:latin typeface="+mn-lt"/>
              </a:rPr>
              <a:t> </a:t>
            </a:r>
            <a:r>
              <a:rPr lang="hr-HR" sz="2000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ili</a:t>
            </a:r>
            <a:endParaRPr lang="hr-HR" sz="2000" dirty="0">
              <a:solidFill>
                <a:srgbClr val="0070C0"/>
              </a:solidFill>
              <a:latin typeface="+mn-lt"/>
            </a:endParaRPr>
          </a:p>
          <a:p>
            <a:pPr>
              <a:spcBef>
                <a:spcPct val="15000"/>
              </a:spcBef>
              <a:spcAft>
                <a:spcPct val="15000"/>
              </a:spcAft>
            </a:pPr>
            <a:r>
              <a:rPr lang="hr-HR" sz="2000" dirty="0">
                <a:solidFill>
                  <a:srgbClr val="0070C0"/>
                </a:solidFill>
                <a:latin typeface="+mn-lt"/>
              </a:rPr>
              <a:t>  </a:t>
            </a:r>
            <a:r>
              <a:rPr lang="hr-HR" sz="2000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koalicije država već su to politički organizirane grupe</a:t>
            </a:r>
            <a:r>
              <a:rPr lang="hr-HR" sz="2000" dirty="0">
                <a:solidFill>
                  <a:srgbClr val="0070C0"/>
                </a:solidFill>
                <a:latin typeface="+mn-lt"/>
              </a:rPr>
              <a:t> </a:t>
            </a:r>
            <a:endParaRPr lang="hr-HR" sz="2000" dirty="0" smtClean="0">
              <a:solidFill>
                <a:srgbClr val="0070C0"/>
              </a:solidFill>
              <a:latin typeface="+mn-lt"/>
            </a:endParaRPr>
          </a:p>
          <a:p>
            <a:pPr>
              <a:spcBef>
                <a:spcPct val="15000"/>
              </a:spcBef>
              <a:spcAft>
                <a:spcPct val="15000"/>
              </a:spcAft>
            </a:pPr>
            <a:endParaRPr lang="hr-HR" sz="2000" dirty="0" smtClean="0">
              <a:solidFill>
                <a:srgbClr val="0070C0"/>
              </a:solidFill>
              <a:latin typeface="+mn-lt"/>
            </a:endParaRPr>
          </a:p>
          <a:p>
            <a:pPr>
              <a:spcBef>
                <a:spcPct val="15000"/>
              </a:spcBef>
              <a:spcAft>
                <a:spcPct val="15000"/>
              </a:spcAft>
              <a:buFont typeface="Wingdings" pitchFamily="2" charset="2"/>
              <a:buChar char="Ø"/>
            </a:pPr>
            <a:r>
              <a:rPr lang="hr-HR" sz="200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međunarodne </a:t>
            </a:r>
            <a:r>
              <a:rPr lang="hr-HR" sz="2000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terorističke organizacije s globalnom infrastrukturom i</a:t>
            </a:r>
            <a:r>
              <a:rPr lang="hr-HR" sz="2000" dirty="0">
                <a:solidFill>
                  <a:srgbClr val="0070C0"/>
                </a:solidFill>
                <a:latin typeface="+mn-lt"/>
              </a:rPr>
              <a:t> </a:t>
            </a:r>
            <a:r>
              <a:rPr lang="hr-HR" sz="200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globalnim</a:t>
            </a:r>
            <a:r>
              <a:rPr lang="hr-HR" sz="2000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hr-HR" sz="200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napadačkim </a:t>
            </a:r>
            <a:r>
              <a:rPr lang="hr-HR" sz="2000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mogućnostima</a:t>
            </a:r>
            <a:r>
              <a:rPr lang="hr-HR" sz="2000" dirty="0">
                <a:solidFill>
                  <a:srgbClr val="0070C0"/>
                </a:solidFill>
                <a:latin typeface="+mn-lt"/>
              </a:rPr>
              <a:t> </a:t>
            </a:r>
            <a:endParaRPr lang="hr-HR" sz="2000" dirty="0" smtClean="0">
              <a:solidFill>
                <a:srgbClr val="0070C0"/>
              </a:solidFill>
              <a:latin typeface="+mn-lt"/>
            </a:endParaRPr>
          </a:p>
          <a:p>
            <a:pPr>
              <a:spcBef>
                <a:spcPct val="15000"/>
              </a:spcBef>
              <a:spcAft>
                <a:spcPct val="15000"/>
              </a:spcAft>
            </a:pPr>
            <a:endParaRPr lang="hr-HR" sz="2000" dirty="0">
              <a:solidFill>
                <a:srgbClr val="0070C0"/>
              </a:solidFill>
              <a:latin typeface="+mn-lt"/>
            </a:endParaRPr>
          </a:p>
          <a:p>
            <a:pPr>
              <a:spcBef>
                <a:spcPct val="15000"/>
              </a:spcBef>
              <a:spcAft>
                <a:spcPct val="15000"/>
              </a:spcAft>
              <a:buFont typeface="Wingdings" pitchFamily="2" charset="2"/>
              <a:buChar char="Ø"/>
            </a:pPr>
            <a:r>
              <a:rPr lang="hr-HR" sz="200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sposobnosti </a:t>
            </a:r>
            <a:r>
              <a:rPr lang="hr-HR" sz="2000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sadašnjih računalno i satelitski potpomognutih oružanih</a:t>
            </a:r>
            <a:r>
              <a:rPr lang="hr-HR" sz="2000" dirty="0">
                <a:solidFill>
                  <a:srgbClr val="0070C0"/>
                </a:solidFill>
                <a:latin typeface="+mn-lt"/>
              </a:rPr>
              <a:t> </a:t>
            </a:r>
            <a:r>
              <a:rPr lang="hr-HR" sz="2000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sustava </a:t>
            </a:r>
            <a:r>
              <a:rPr lang="hr-HR" sz="200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i</a:t>
            </a:r>
            <a:r>
              <a:rPr lang="hr-HR" sz="2000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hr-HR" sz="2000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razvoj robotizacije omogućili su razvoj novih formi tzv.</a:t>
            </a:r>
            <a:r>
              <a:rPr lang="hr-HR" sz="2000" dirty="0">
                <a:solidFill>
                  <a:srgbClr val="0070C0"/>
                </a:solidFill>
                <a:latin typeface="+mn-lt"/>
              </a:rPr>
              <a:t> </a:t>
            </a:r>
            <a:r>
              <a:rPr lang="hr-HR" sz="2000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nekontaktnog ratovanja 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755576" y="214313"/>
            <a:ext cx="8188399" cy="1270471"/>
          </a:xfrm>
          <a:prstGeom prst="rect">
            <a:avLst/>
          </a:prstGeom>
        </p:spPr>
        <p:txBody>
          <a:bodyPr/>
          <a:lstStyle/>
          <a:p>
            <a:pPr lvl="0" algn="ctr" eaLnBrk="1" hangingPunct="1"/>
            <a:r>
              <a:rPr lang="hr-HR" sz="2000" b="1" dirty="0" smtClean="0">
                <a:solidFill>
                  <a:srgbClr val="FF0000"/>
                </a:solidFill>
              </a:rPr>
              <a:t>SUVREMENE ANTROPOGENE UGROZE</a:t>
            </a:r>
            <a:br>
              <a:rPr lang="hr-HR" sz="2000" b="1" dirty="0" smtClean="0">
                <a:solidFill>
                  <a:srgbClr val="FF0000"/>
                </a:solidFill>
              </a:rPr>
            </a:br>
            <a:r>
              <a:rPr lang="hr-HR" sz="2000" b="1" dirty="0" smtClean="0">
                <a:solidFill>
                  <a:srgbClr val="FF0000"/>
                </a:solidFill>
              </a:rPr>
              <a:t>RAT I TERORIZAM</a:t>
            </a:r>
            <a:br>
              <a:rPr lang="hr-HR" sz="2000" b="1" dirty="0" smtClean="0">
                <a:solidFill>
                  <a:srgbClr val="FF0000"/>
                </a:solidFill>
              </a:rPr>
            </a:br>
            <a:r>
              <a:rPr lang="hr-HR" sz="2000" b="1" dirty="0" smtClean="0"/>
              <a:t> SUVREMENE VOJSKE IV. GENERACIJE</a:t>
            </a:r>
            <a:endParaRPr kumimoji="0" lang="hr-HR" sz="2000" b="1" i="0" u="none" strike="noStrike" kern="0" cap="none" spc="0" normalizeH="0" baseline="0" noProof="0" dirty="0" smtClean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1"/>
            <a:ext cx="7127875" cy="1484784"/>
          </a:xfrm>
        </p:spPr>
        <p:txBody>
          <a:bodyPr/>
          <a:lstStyle/>
          <a:p>
            <a:pPr algn="ctr" eaLnBrk="1" hangingPunct="1"/>
            <a:r>
              <a:rPr lang="hr-HR" sz="2000" b="1" dirty="0" smtClean="0">
                <a:solidFill>
                  <a:srgbClr val="FF0000"/>
                </a:solidFill>
              </a:rPr>
              <a:t>SUVREMENE ANTROPOGENE UGROZE</a:t>
            </a:r>
            <a:br>
              <a:rPr lang="hr-HR" sz="2000" b="1" dirty="0" smtClean="0">
                <a:solidFill>
                  <a:srgbClr val="FF0000"/>
                </a:solidFill>
              </a:rPr>
            </a:br>
            <a:r>
              <a:rPr lang="hr-HR" sz="2000" b="1" dirty="0" smtClean="0">
                <a:solidFill>
                  <a:srgbClr val="FF0000"/>
                </a:solidFill>
              </a:rPr>
              <a:t>RAT I TERORIZAM</a:t>
            </a:r>
            <a:br>
              <a:rPr lang="hr-HR" sz="2000" b="1" dirty="0" smtClean="0">
                <a:solidFill>
                  <a:srgbClr val="FF0000"/>
                </a:solidFill>
              </a:rPr>
            </a:br>
            <a:r>
              <a:rPr lang="hr-HR" sz="2000" b="1" dirty="0" smtClean="0"/>
              <a:t> SUVREMENE VOJSKE IV. GENERACIJE</a:t>
            </a:r>
            <a:endParaRPr lang="hr-HR" sz="2000" b="1" dirty="0" smtClean="0">
              <a:solidFill>
                <a:srgbClr val="0000FF"/>
              </a:solidFill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700809"/>
            <a:ext cx="8559800" cy="4896842"/>
          </a:xfrm>
        </p:spPr>
        <p:txBody>
          <a:bodyPr/>
          <a:lstStyle/>
          <a:p>
            <a:pPr eaLnBrk="1" hangingPunct="1">
              <a:buSzTx/>
              <a:buNone/>
            </a:pPr>
            <a:endParaRPr lang="en-US" sz="1800" dirty="0" smtClean="0">
              <a:solidFill>
                <a:schemeClr val="folHlink"/>
              </a:solidFill>
            </a:endParaRPr>
          </a:p>
        </p:txBody>
      </p:sp>
      <p:pic>
        <p:nvPicPr>
          <p:cNvPr id="37890" name="Picture 2" descr="C:\Documents and Settings\IBM\My Documents\Z V O N K O\PRIPREME ZA RAZNA PREDAVANJA I PROJEKTE\HAZU\22_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879" y="1916832"/>
            <a:ext cx="3349209" cy="2160240"/>
          </a:xfrm>
          <a:prstGeom prst="rect">
            <a:avLst/>
          </a:prstGeom>
          <a:noFill/>
        </p:spPr>
      </p:pic>
      <p:pic>
        <p:nvPicPr>
          <p:cNvPr id="37891" name="Picture 3" descr="C:\Documents and Settings\IBM\My Documents\Z V O N K O\PRIPREME ZA RAZNA PREDAVANJA I PROJEKTE\HAZU\22_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1752654"/>
            <a:ext cx="3116064" cy="2056602"/>
          </a:xfrm>
          <a:prstGeom prst="rect">
            <a:avLst/>
          </a:prstGeom>
          <a:noFill/>
        </p:spPr>
      </p:pic>
      <p:pic>
        <p:nvPicPr>
          <p:cNvPr id="37892" name="Picture 4" descr="C:\Documents and Settings\IBM\My Documents\Z V O N K O\PRIPREME ZA RAZNA PREDAVANJA I PROJEKTE\HAZU\22_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8602" y="1844824"/>
            <a:ext cx="3001590" cy="2341240"/>
          </a:xfrm>
          <a:prstGeom prst="rect">
            <a:avLst/>
          </a:prstGeom>
          <a:noFill/>
        </p:spPr>
      </p:pic>
      <p:pic>
        <p:nvPicPr>
          <p:cNvPr id="37893" name="Picture 5" descr="C:\Documents and Settings\IBM\My Documents\Z V O N K O\PRIPREME ZA RAZNA PREDAVANJA I PROJEKTE\HAZU\jassm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941168"/>
            <a:ext cx="3170994" cy="1728192"/>
          </a:xfrm>
          <a:prstGeom prst="rect">
            <a:avLst/>
          </a:prstGeom>
          <a:noFill/>
        </p:spPr>
      </p:pic>
      <p:pic>
        <p:nvPicPr>
          <p:cNvPr id="37894" name="Picture 6" descr="C:\Documents and Settings\IBM\My Documents\Z V O N K O\PRIPREME ZA RAZNA PREDAVANJA I PROJEKTE\HAZU\22_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4880868"/>
            <a:ext cx="2973131" cy="1977132"/>
          </a:xfrm>
          <a:prstGeom prst="rect">
            <a:avLst/>
          </a:prstGeom>
          <a:noFill/>
        </p:spPr>
      </p:pic>
      <p:pic>
        <p:nvPicPr>
          <p:cNvPr id="37895" name="Picture 7" descr="C:\Documents and Settings\IBM\My Documents\Z V O N K O\PRIPREME ZA RAZNA PREDAVANJA I PROJEKTE\HAZU\Enterprise_1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15816" y="3429000"/>
            <a:ext cx="3212075" cy="24090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251520" y="1988840"/>
            <a:ext cx="8712968" cy="4657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hr-HR" sz="2000" dirty="0">
                <a:solidFill>
                  <a:srgbClr val="FF0000"/>
                </a:solidFill>
                <a:latin typeface="Arial" pitchFamily="34" charset="0"/>
                <a:cs typeface="Times New Roman" pitchFamily="18" charset="0"/>
              </a:rPr>
              <a:t>	</a:t>
            </a:r>
            <a:endParaRPr lang="hr-HR" sz="2000" dirty="0" smtClean="0">
              <a:solidFill>
                <a:srgbClr val="002060"/>
              </a:solidFill>
            </a:endParaRPr>
          </a:p>
          <a:p>
            <a:pPr>
              <a:spcBef>
                <a:spcPct val="15000"/>
              </a:spcBef>
              <a:spcAft>
                <a:spcPct val="15000"/>
              </a:spcAft>
              <a:buFont typeface="Wingdings" pitchFamily="2" charset="2"/>
              <a:buChar char="Ø"/>
            </a:pPr>
            <a:r>
              <a:rPr lang="hr-HR" dirty="0" smtClean="0">
                <a:solidFill>
                  <a:srgbClr val="0070C0"/>
                </a:solidFill>
                <a:latin typeface="+mn-lt"/>
              </a:rPr>
              <a:t>a</a:t>
            </a:r>
            <a:r>
              <a:rPr lang="hr-HR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utomatizirani oružani sustavi velikog dometa smanjili su razliku među dnevnim i</a:t>
            </a:r>
            <a:r>
              <a:rPr lang="hr-HR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hr-HR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noćnim vojnim djelovanjima</a:t>
            </a:r>
          </a:p>
          <a:p>
            <a:pPr>
              <a:spcBef>
                <a:spcPct val="15000"/>
              </a:spcBef>
              <a:spcAft>
                <a:spcPct val="15000"/>
              </a:spcAft>
              <a:buFont typeface="Wingdings" pitchFamily="2" charset="2"/>
              <a:buChar char="Ø"/>
            </a:pPr>
            <a:endParaRPr lang="hr-HR" sz="800" dirty="0" smtClean="0">
              <a:solidFill>
                <a:srgbClr val="0070C0"/>
              </a:solidFill>
              <a:latin typeface="+mn-lt"/>
              <a:cs typeface="Times New Roman" pitchFamily="18" charset="0"/>
            </a:endParaRPr>
          </a:p>
          <a:p>
            <a:pPr>
              <a:spcBef>
                <a:spcPct val="15000"/>
              </a:spcBef>
              <a:spcAft>
                <a:spcPct val="15000"/>
              </a:spcAft>
              <a:buFont typeface="Wingdings" pitchFamily="2" charset="2"/>
              <a:buChar char="Ø"/>
            </a:pPr>
            <a:r>
              <a:rPr lang="hr-HR" dirty="0" smtClean="0">
                <a:latin typeface="+mn-lt"/>
                <a:cs typeface="Times New Roman" pitchFamily="18" charset="0"/>
              </a:rPr>
              <a:t>sve veći značaj dobivaju umjetni vojni sateliti, bespilotne letjelice i zračne</a:t>
            </a:r>
            <a:endParaRPr lang="hr-HR" dirty="0" smtClean="0">
              <a:latin typeface="+mn-lt"/>
            </a:endParaRPr>
          </a:p>
          <a:p>
            <a:pPr>
              <a:spcBef>
                <a:spcPct val="15000"/>
              </a:spcBef>
              <a:spcAft>
                <a:spcPct val="15000"/>
              </a:spcAft>
            </a:pPr>
            <a:r>
              <a:rPr lang="hr-HR" dirty="0" smtClean="0">
                <a:latin typeface="+mn-lt"/>
              </a:rPr>
              <a:t>  </a:t>
            </a:r>
            <a:r>
              <a:rPr lang="hr-HR" dirty="0" smtClean="0">
                <a:latin typeface="+mn-lt"/>
                <a:cs typeface="Times New Roman" pitchFamily="18" charset="0"/>
              </a:rPr>
              <a:t>snage, te mornarički nosači raketa</a:t>
            </a:r>
          </a:p>
          <a:p>
            <a:pPr>
              <a:spcBef>
                <a:spcPct val="15000"/>
              </a:spcBef>
              <a:spcAft>
                <a:spcPct val="15000"/>
              </a:spcAft>
            </a:pPr>
            <a:endParaRPr lang="hr-HR" sz="800" dirty="0" smtClean="0">
              <a:latin typeface="+mn-lt"/>
            </a:endParaRPr>
          </a:p>
          <a:p>
            <a:pPr>
              <a:spcBef>
                <a:spcPct val="15000"/>
              </a:spcBef>
              <a:spcAft>
                <a:spcPct val="15000"/>
              </a:spcAft>
              <a:buFont typeface="Wingdings" pitchFamily="2" charset="2"/>
              <a:buChar char="Ø"/>
            </a:pPr>
            <a:r>
              <a:rPr lang="hr-HR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sve točnija oružja koja smanjuju popratne štete, stvaraju uvjete za</a:t>
            </a:r>
            <a:endParaRPr lang="hr-HR" dirty="0" smtClean="0">
              <a:solidFill>
                <a:srgbClr val="0070C0"/>
              </a:solidFill>
              <a:latin typeface="+mn-lt"/>
            </a:endParaRPr>
          </a:p>
          <a:p>
            <a:pPr>
              <a:spcBef>
                <a:spcPct val="15000"/>
              </a:spcBef>
              <a:spcAft>
                <a:spcPct val="15000"/>
              </a:spcAft>
            </a:pPr>
            <a:r>
              <a:rPr lang="hr-HR" dirty="0" smtClean="0">
                <a:solidFill>
                  <a:srgbClr val="0070C0"/>
                </a:solidFill>
                <a:latin typeface="+mn-lt"/>
              </a:rPr>
              <a:t>  </a:t>
            </a:r>
            <a:r>
              <a:rPr lang="hr-HR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češću uporabu oružanih snaga u akcijama ubjeđivanja ili kažnjavanja s kojima</a:t>
            </a:r>
            <a:endParaRPr lang="hr-HR" dirty="0" smtClean="0">
              <a:solidFill>
                <a:srgbClr val="0070C0"/>
              </a:solidFill>
              <a:latin typeface="+mn-lt"/>
            </a:endParaRPr>
          </a:p>
          <a:p>
            <a:pPr>
              <a:spcBef>
                <a:spcPct val="15000"/>
              </a:spcBef>
              <a:spcAft>
                <a:spcPct val="15000"/>
              </a:spcAft>
            </a:pPr>
            <a:r>
              <a:rPr lang="hr-HR" dirty="0" smtClean="0">
                <a:solidFill>
                  <a:srgbClr val="0070C0"/>
                </a:solidFill>
                <a:latin typeface="+mn-lt"/>
              </a:rPr>
              <a:t>  </a:t>
            </a:r>
            <a:r>
              <a:rPr lang="hr-HR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će se podupirati diplomaciju i politiku</a:t>
            </a:r>
            <a:r>
              <a:rPr lang="hr-HR" dirty="0" smtClean="0">
                <a:solidFill>
                  <a:srgbClr val="0070C0"/>
                </a:solidFill>
                <a:latin typeface="+mn-lt"/>
              </a:rPr>
              <a:t> </a:t>
            </a:r>
          </a:p>
          <a:p>
            <a:pPr>
              <a:spcBef>
                <a:spcPct val="15000"/>
              </a:spcBef>
              <a:spcAft>
                <a:spcPct val="15000"/>
              </a:spcAft>
            </a:pPr>
            <a:endParaRPr lang="hr-HR" sz="800" dirty="0" smtClean="0">
              <a:solidFill>
                <a:srgbClr val="0070C0"/>
              </a:solidFill>
              <a:latin typeface="+mn-lt"/>
            </a:endParaRPr>
          </a:p>
          <a:p>
            <a:pPr>
              <a:spcBef>
                <a:spcPct val="15000"/>
              </a:spcBef>
              <a:spcAft>
                <a:spcPct val="15000"/>
              </a:spcAft>
              <a:buFont typeface="Wingdings" pitchFamily="2" charset="2"/>
              <a:buChar char="Ø"/>
            </a:pPr>
            <a:r>
              <a:rPr lang="hr-HR" dirty="0" smtClean="0">
                <a:latin typeface="+mn-lt"/>
                <a:cs typeface="Times New Roman" pitchFamily="18" charset="0"/>
              </a:rPr>
              <a:t>gigantski asimetrični vatreni dvoboji u kojima se kopnene</a:t>
            </a:r>
            <a:r>
              <a:rPr lang="hr-HR" dirty="0" smtClean="0">
                <a:latin typeface="+mn-lt"/>
              </a:rPr>
              <a:t> </a:t>
            </a:r>
            <a:r>
              <a:rPr lang="hr-HR" dirty="0" smtClean="0">
                <a:latin typeface="+mn-lt"/>
                <a:cs typeface="Times New Roman" pitchFamily="18" charset="0"/>
              </a:rPr>
              <a:t>jedinice napadnutoga u     pravilu ne mogu uspješno braniti pred napadima</a:t>
            </a:r>
            <a:r>
              <a:rPr lang="hr-HR" dirty="0" smtClean="0">
                <a:latin typeface="+mn-lt"/>
              </a:rPr>
              <a:t> </a:t>
            </a:r>
            <a:r>
              <a:rPr lang="hr-HR" dirty="0" smtClean="0">
                <a:latin typeface="+mn-lt"/>
                <a:cs typeface="Times New Roman" pitchFamily="18" charset="0"/>
              </a:rPr>
              <a:t>letjelica i satelita, te bespilotnih letjelica </a:t>
            </a:r>
            <a:r>
              <a:rPr lang="hr-HR" dirty="0" smtClean="0">
                <a:latin typeface="+mn-lt"/>
              </a:rPr>
              <a:t> </a:t>
            </a:r>
          </a:p>
          <a:p>
            <a:pPr>
              <a:spcBef>
                <a:spcPct val="15000"/>
              </a:spcBef>
              <a:spcAft>
                <a:spcPct val="15000"/>
              </a:spcAft>
              <a:buFont typeface="Wingdings" pitchFamily="2" charset="2"/>
              <a:buChar char="Ø"/>
            </a:pPr>
            <a:endParaRPr lang="hr-HR" sz="2000" dirty="0">
              <a:solidFill>
                <a:srgbClr val="0070C0"/>
              </a:solidFill>
              <a:latin typeface="Arial" pitchFamily="34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755576" y="214313"/>
            <a:ext cx="8188399" cy="1270471"/>
          </a:xfrm>
          <a:prstGeom prst="rect">
            <a:avLst/>
          </a:prstGeom>
        </p:spPr>
        <p:txBody>
          <a:bodyPr/>
          <a:lstStyle/>
          <a:p>
            <a:pPr lvl="0" algn="ctr" eaLnBrk="1" hangingPunct="1"/>
            <a:r>
              <a:rPr lang="hr-HR" sz="2000" i="1" dirty="0" smtClean="0">
                <a:solidFill>
                  <a:srgbClr val="FF0000"/>
                </a:solidFill>
                <a:latin typeface="Arial" pitchFamily="34" charset="0"/>
              </a:rPr>
              <a:t>U</a:t>
            </a:r>
            <a:r>
              <a:rPr lang="hr-HR" sz="2000" i="1" dirty="0" smtClean="0">
                <a:solidFill>
                  <a:srgbClr val="002060"/>
                </a:solidFill>
                <a:latin typeface="Arial" pitchFamily="34" charset="0"/>
                <a:cs typeface="Times New Roman" pitchFamily="18" charset="0"/>
              </a:rPr>
              <a:t>stroj modernih oružanih</a:t>
            </a:r>
            <a:r>
              <a:rPr lang="hr-HR" sz="2000" i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hr-HR" sz="2000" i="1" dirty="0" smtClean="0">
                <a:solidFill>
                  <a:srgbClr val="002060"/>
                </a:solidFill>
                <a:latin typeface="Arial" pitchFamily="34" charset="0"/>
                <a:cs typeface="Times New Roman" pitchFamily="18" charset="0"/>
              </a:rPr>
              <a:t>snaga u Zaljevskom ratu (1991.), u Bosni i Hercegovini (1995.), na Kosovu i u SRJ</a:t>
            </a:r>
            <a:r>
              <a:rPr lang="hr-HR" sz="2000" i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hr-HR" sz="2000" i="1" dirty="0" smtClean="0">
                <a:solidFill>
                  <a:srgbClr val="002060"/>
                </a:solidFill>
                <a:latin typeface="Arial" pitchFamily="34" charset="0"/>
                <a:cs typeface="Times New Roman" pitchFamily="18" charset="0"/>
              </a:rPr>
              <a:t>(1999.) i u operacijama protiv Iraka (1998. i 2002.) te dubokim strateškim</a:t>
            </a:r>
            <a:r>
              <a:rPr lang="hr-HR" sz="2000" i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hr-HR" sz="2000" i="1" dirty="0" smtClean="0">
                <a:solidFill>
                  <a:srgbClr val="002060"/>
                </a:solidFill>
                <a:latin typeface="Arial" pitchFamily="34" charset="0"/>
                <a:cs typeface="Times New Roman" pitchFamily="18" charset="0"/>
              </a:rPr>
              <a:t>raketnim udarima (Sudan, Afganistan, Sjever Afrike, Sirija) pokazao je izgled vojske IV. generacije:</a:t>
            </a:r>
            <a:endParaRPr kumimoji="0" lang="hr-HR" sz="2000" b="1" i="0" u="none" strike="noStrike" kern="0" cap="none" spc="0" normalizeH="0" baseline="0" noProof="0" dirty="0" smtClean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214313"/>
            <a:ext cx="8188399" cy="1270471"/>
          </a:xfrm>
        </p:spPr>
        <p:txBody>
          <a:bodyPr/>
          <a:lstStyle/>
          <a:p>
            <a:pPr algn="ctr" eaLnBrk="1" hangingPunct="1"/>
            <a:r>
              <a:rPr lang="hr-HR" sz="2000" b="1" dirty="0" smtClean="0">
                <a:solidFill>
                  <a:srgbClr val="FF0000"/>
                </a:solidFill>
              </a:rPr>
              <a:t>SUVREMENE ANTROPOGENE UGROZE</a:t>
            </a:r>
            <a:br>
              <a:rPr lang="hr-HR" sz="2000" b="1" dirty="0" smtClean="0">
                <a:solidFill>
                  <a:srgbClr val="FF0000"/>
                </a:solidFill>
              </a:rPr>
            </a:br>
            <a:r>
              <a:rPr lang="hr-HR" sz="2000" b="1" dirty="0" smtClean="0"/>
              <a:t> SUVREMENE VOJSKE IV. GENERACIJE</a:t>
            </a:r>
            <a:r>
              <a:rPr lang="hr-HR" sz="2000" b="1" dirty="0" smtClean="0">
                <a:latin typeface="+mn-lt"/>
              </a:rPr>
              <a:t/>
            </a:r>
            <a:br>
              <a:rPr lang="hr-HR" sz="2000" b="1" dirty="0" smtClean="0">
                <a:latin typeface="+mn-lt"/>
              </a:rPr>
            </a:br>
            <a:r>
              <a:rPr lang="hr-HR" sz="2000" dirty="0" smtClean="0">
                <a:solidFill>
                  <a:srgbClr val="0070C0"/>
                </a:solidFill>
                <a:cs typeface="Times New Roman" pitchFamily="18" charset="0"/>
              </a:rPr>
              <a:t>ASIMETRIČNO RATOVANJE</a:t>
            </a:r>
            <a:br>
              <a:rPr lang="hr-HR" sz="2000" dirty="0" smtClean="0">
                <a:solidFill>
                  <a:srgbClr val="0070C0"/>
                </a:solidFill>
                <a:cs typeface="Times New Roman" pitchFamily="18" charset="0"/>
              </a:rPr>
            </a:br>
            <a:endParaRPr lang="hr-HR" sz="2000" b="1" dirty="0" smtClean="0">
              <a:solidFill>
                <a:srgbClr val="FF5050"/>
              </a:solidFill>
              <a:latin typeface="+mn-lt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1" y="1412776"/>
            <a:ext cx="8964489" cy="5256312"/>
          </a:xfrm>
        </p:spPr>
        <p:txBody>
          <a:bodyPr/>
          <a:lstStyle/>
          <a:p>
            <a:pPr eaLnBrk="1" hangingPunct="1">
              <a:buSzPct val="90000"/>
              <a:buNone/>
            </a:pPr>
            <a:r>
              <a:rPr lang="hr-HR" sz="2000" i="1" dirty="0" smtClean="0">
                <a:solidFill>
                  <a:srgbClr val="0070C0"/>
                </a:solidFill>
                <a:cs typeface="Times New Roman" pitchFamily="18" charset="0"/>
              </a:rPr>
              <a:t>		TERORIZAM KAO ODGOVOR NA VOJSKE IV. GENERACIJE</a:t>
            </a:r>
            <a:endParaRPr lang="en-US" sz="2000" i="1" dirty="0" smtClean="0">
              <a:solidFill>
                <a:schemeClr val="folHlink"/>
              </a:solidFill>
            </a:endParaRPr>
          </a:p>
        </p:txBody>
      </p:sp>
      <p:pic>
        <p:nvPicPr>
          <p:cNvPr id="44034" name="Picture 2" descr="C:\Documents and Settings\IBM\My Documents\Z V O N K O\PRIPREME ZA RAZNA PREDAVANJA I PROJEKTE\HAZU\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916832"/>
            <a:ext cx="3744417" cy="2638112"/>
          </a:xfrm>
          <a:prstGeom prst="rect">
            <a:avLst/>
          </a:prstGeom>
          <a:noFill/>
        </p:spPr>
      </p:pic>
      <p:pic>
        <p:nvPicPr>
          <p:cNvPr id="44035" name="Picture 3" descr="C:\Documents and Settings\IBM\My Documents\Z V O N K O\PRIPREME ZA RAZNA PREDAVANJA I PROJEKTE\HAZU\london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4077072"/>
            <a:ext cx="3562366" cy="2564904"/>
          </a:xfrm>
          <a:prstGeom prst="rect">
            <a:avLst/>
          </a:prstGeom>
          <a:noFill/>
        </p:spPr>
      </p:pic>
      <p:pic>
        <p:nvPicPr>
          <p:cNvPr id="44036" name="Picture 4" descr="C:\Documents and Settings\IBM\My Documents\Z V O N K O\PRIPREME ZA RAZNA PREDAVANJA I PROJEKTE\HAZU\london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1844824"/>
            <a:ext cx="4142926" cy="3024336"/>
          </a:xfrm>
          <a:prstGeom prst="rect">
            <a:avLst/>
          </a:prstGeom>
          <a:noFill/>
        </p:spPr>
      </p:pic>
      <p:pic>
        <p:nvPicPr>
          <p:cNvPr id="44037" name="Picture 5" descr="C:\Documents and Settings\IBM\My Documents\Z V O N K O\PRIPREME ZA RAZNA PREDAVANJA I PROJEKTE\HAZU\beslanterorskolaafp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4509120"/>
            <a:ext cx="4165735" cy="21328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188913"/>
            <a:ext cx="8043862" cy="1295871"/>
          </a:xfrm>
        </p:spPr>
        <p:txBody>
          <a:bodyPr/>
          <a:lstStyle/>
          <a:p>
            <a:pPr algn="ctr" eaLnBrk="1" hangingPunct="1">
              <a:defRPr/>
            </a:pPr>
            <a:r>
              <a:rPr lang="hr-HR" sz="1800" b="1" dirty="0" smtClean="0">
                <a:solidFill>
                  <a:srgbClr val="FF5050"/>
                </a:solidFill>
              </a:rPr>
              <a:t>OBRANA OD SUVREMENIH OBLIKA UGROŽAVANJA</a:t>
            </a:r>
            <a:r>
              <a:rPr lang="hr-HR" sz="1800" b="1" dirty="0" smtClean="0">
                <a:solidFill>
                  <a:srgbClr val="FF0000"/>
                </a:solidFill>
              </a:rPr>
              <a:t/>
            </a:r>
            <a:br>
              <a:rPr lang="hr-HR" sz="1800" b="1" dirty="0" smtClean="0">
                <a:solidFill>
                  <a:srgbClr val="FF0000"/>
                </a:solidFill>
              </a:rPr>
            </a:br>
            <a:r>
              <a:rPr lang="hr-HR" sz="1800" b="1" dirty="0" smtClean="0">
                <a:solidFill>
                  <a:srgbClr val="FF0000"/>
                </a:solidFill>
              </a:rPr>
              <a:t/>
            </a:r>
            <a:br>
              <a:rPr lang="hr-HR" sz="1800" b="1" dirty="0" smtClean="0">
                <a:solidFill>
                  <a:srgbClr val="FF0000"/>
                </a:solidFill>
              </a:rPr>
            </a:br>
            <a:r>
              <a:rPr lang="hr-HR" sz="1800" b="1" dirty="0" smtClean="0">
                <a:solidFill>
                  <a:srgbClr val="0000FF"/>
                </a:solidFill>
              </a:rPr>
              <a:t>NATO FORUM O NOVOJ SIGURNOSNOJ POLITICI,</a:t>
            </a:r>
            <a:br>
              <a:rPr lang="hr-HR" sz="1800" b="1" dirty="0" smtClean="0">
                <a:solidFill>
                  <a:srgbClr val="0000FF"/>
                </a:solidFill>
              </a:rPr>
            </a:br>
            <a:r>
              <a:rPr lang="hr-HR" sz="1800" b="1" dirty="0" smtClean="0">
                <a:solidFill>
                  <a:srgbClr val="0000FF"/>
                </a:solidFill>
              </a:rPr>
              <a:t>BERLIN 2002.</a:t>
            </a:r>
            <a:endParaRPr lang="en-US" sz="2000" b="1" dirty="0" smtClean="0">
              <a:solidFill>
                <a:srgbClr val="0000FF"/>
              </a:solidFill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628775"/>
            <a:ext cx="8736013" cy="5229225"/>
          </a:xfrm>
        </p:spPr>
        <p:txBody>
          <a:bodyPr/>
          <a:lstStyle/>
          <a:p>
            <a:pPr algn="ctr" eaLnBrk="1" hangingPunct="1">
              <a:lnSpc>
                <a:spcPct val="150000"/>
              </a:lnSpc>
              <a:buSzTx/>
              <a:buFont typeface="Wingdings" pitchFamily="2" charset="2"/>
              <a:buNone/>
              <a:defRPr/>
            </a:pPr>
            <a:r>
              <a:rPr lang="hr-HR" sz="2000" i="1" dirty="0" smtClean="0"/>
              <a:t>Doba ratova </a:t>
            </a:r>
            <a:r>
              <a:rPr lang="hr-HR" sz="2000" i="1" dirty="0" smtClean="0">
                <a:solidFill>
                  <a:srgbClr val="DAB000"/>
                </a:solidFill>
              </a:rPr>
              <a:t>za kvadratni kilometar nečijeg teritorija ili smjena kraljevskih obitelji je iza nas, u ropotarnici povijesti zajedno s 20. stoljećem. </a:t>
            </a:r>
          </a:p>
          <a:p>
            <a:pPr algn="ctr" eaLnBrk="1" hangingPunct="1">
              <a:lnSpc>
                <a:spcPct val="150000"/>
              </a:lnSpc>
              <a:buSzTx/>
              <a:buFont typeface="Wingdings" pitchFamily="2" charset="2"/>
              <a:buNone/>
              <a:defRPr/>
            </a:pPr>
            <a:r>
              <a:rPr lang="hr-HR" sz="2000" i="1" dirty="0" smtClean="0">
                <a:solidFill>
                  <a:srgbClr val="0000FF"/>
                </a:solidFill>
              </a:rPr>
              <a:t>Novo stoljeće donosi borbu za kontrolu životnog okružja. Sigurnost životnog okružja, pod kojim se podrazumijeva fizičko okružje, voda, energenti i njihovo korištenje, kritične infrastrukture i njihova sigurnost, kemijska, radiološka i biološka sigurnost te eksplozivne materije, je nova meta, sredstvo i oblik ugrožavanja, ali i cilj suvremenih prijetnji. </a:t>
            </a:r>
          </a:p>
          <a:p>
            <a:pPr algn="ctr" eaLnBrk="1" hangingPunct="1">
              <a:lnSpc>
                <a:spcPct val="150000"/>
              </a:lnSpc>
              <a:buSzTx/>
              <a:buFont typeface="Wingdings" pitchFamily="2" charset="2"/>
              <a:buNone/>
              <a:defRPr/>
            </a:pPr>
            <a:r>
              <a:rPr lang="hr-HR" sz="2000" i="1" dirty="0" smtClean="0">
                <a:solidFill>
                  <a:srgbClr val="FF5050"/>
                </a:solidFill>
              </a:rPr>
              <a:t>Pojedinac, tvrtka, korporacija, nacija, država, religija ili kultura koja kontrolira svoje životno okružje, ili utječe na njegovu sigurnost stvarni je njegov gospodar, a životno je okružje u tom slučaju dobro mjesto za ulaganje ili pak odmor. </a:t>
            </a:r>
            <a:endParaRPr lang="en-US" sz="2000" i="1" dirty="0" smtClean="0">
              <a:solidFill>
                <a:srgbClr val="FF5050"/>
              </a:solidFill>
            </a:endParaRPr>
          </a:p>
          <a:p>
            <a:pPr eaLnBrk="1" hangingPunct="1">
              <a:lnSpc>
                <a:spcPct val="80000"/>
              </a:lnSpc>
              <a:buSzTx/>
              <a:buFont typeface="Wingdings" pitchFamily="2" charset="2"/>
              <a:buNone/>
              <a:defRPr/>
            </a:pPr>
            <a:endParaRPr lang="en-US" sz="2000" dirty="0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981178"/>
            <a:ext cx="7687913" cy="978461"/>
          </a:xfrm>
        </p:spPr>
        <p:txBody>
          <a:bodyPr>
            <a:normAutofit/>
          </a:bodyPr>
          <a:lstStyle/>
          <a:p>
            <a:pPr lvl="0" algn="ctr">
              <a:buNone/>
            </a:pPr>
            <a:r>
              <a:rPr lang="en-US" sz="2471" b="1" dirty="0">
                <a:solidFill>
                  <a:srgbClr val="C00000"/>
                </a:solidFill>
                <a:latin typeface="Calibri" pitchFamily="34" charset="0"/>
              </a:rPr>
              <a:t>Terrorist and/or military attack </a:t>
            </a:r>
            <a:r>
              <a:rPr lang="en-US" sz="2471" dirty="0">
                <a:solidFill>
                  <a:srgbClr val="C00000"/>
                </a:solidFill>
                <a:latin typeface="Calibri" pitchFamily="34" charset="0"/>
              </a:rPr>
              <a:t>on critical infrastructure installations important for defense strategy.</a:t>
            </a:r>
          </a:p>
        </p:txBody>
      </p:sp>
      <p:pic>
        <p:nvPicPr>
          <p:cNvPr id="5" name="Picture 6" descr="C:\Documents and Settings\Iva Orehovec\My Documents\Z V O N K O\DOK-ING\predavanja\Photo car bomb\russia-terroris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92439" y="1821527"/>
            <a:ext cx="4291444" cy="2419411"/>
          </a:xfrm>
          <a:prstGeom prst="rect">
            <a:avLst/>
          </a:prstGeom>
          <a:noFill/>
        </p:spPr>
      </p:pic>
      <p:pic>
        <p:nvPicPr>
          <p:cNvPr id="6" name="Picture 6" descr="C:\Documents and Settings\Iva Orehovec\My Documents\Z V O N K O\DOK-ING\predavanja\Photo-Nuclear Disasters\fukushima-Fixing the Grid at Fukushima-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4638" y="3918232"/>
            <a:ext cx="3343762" cy="2516044"/>
          </a:xfrm>
          <a:prstGeom prst="rect">
            <a:avLst/>
          </a:prstGeom>
          <a:noFill/>
        </p:spPr>
      </p:pic>
      <p:pic>
        <p:nvPicPr>
          <p:cNvPr id="7" name="Picture 3" descr="C:\Documents and Settings\Iva Orehovec\My Documents\Z V O N K O\DOK-ING\predavanja\Photo Chemical Disasters\Chem.disaster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34365" y="3918231"/>
            <a:ext cx="2997400" cy="2693866"/>
          </a:xfrm>
          <a:prstGeom prst="rect">
            <a:avLst/>
          </a:prstGeom>
          <a:noFill/>
        </p:spPr>
      </p:pic>
      <p:pic>
        <p:nvPicPr>
          <p:cNvPr id="8" name="Picture 5" descr="C:\Documents and Settings\Iva Orehovec\My Documents\Z V O N K O\DOK-ING\predavanja\Photo car bomb\Oslo-auto bomb-blast-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4795" y="4477352"/>
            <a:ext cx="3189073" cy="1956703"/>
          </a:xfrm>
          <a:prstGeom prst="rect">
            <a:avLst/>
          </a:prstGeom>
          <a:noFill/>
        </p:spPr>
      </p:pic>
      <p:pic>
        <p:nvPicPr>
          <p:cNvPr id="9" name="Picture 3" descr="C:\Documents and Settings\Iva Orehovec\My Documents\Z V O N K O\DOK-ING\predavanja\Photo Chemical Disasters\Chem.disaster-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8593" y="1759289"/>
            <a:ext cx="3494506" cy="2346676"/>
          </a:xfrm>
          <a:prstGeom prst="rect">
            <a:avLst/>
          </a:prstGeom>
          <a:noFill/>
        </p:spPr>
      </p:pic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1049980" y="116632"/>
            <a:ext cx="7793037" cy="942766"/>
          </a:xfrm>
        </p:spPr>
        <p:txBody>
          <a:bodyPr/>
          <a:lstStyle/>
          <a:p>
            <a:pPr algn="ctr" eaLnBrk="1" hangingPunct="1"/>
            <a:r>
              <a:rPr lang="hr-HR" sz="2000" b="1" dirty="0" smtClean="0">
                <a:solidFill>
                  <a:srgbClr val="FF0000"/>
                </a:solidFill>
              </a:rPr>
              <a:t>OSNOVNE KARAKTERISTIKE SUVREMENOG SVIJETA</a:t>
            </a:r>
            <a:br>
              <a:rPr lang="hr-HR" sz="2000" b="1" dirty="0" smtClean="0">
                <a:solidFill>
                  <a:srgbClr val="FF0000"/>
                </a:solidFill>
              </a:rPr>
            </a:br>
            <a:r>
              <a:rPr lang="hr-HR" sz="2000" b="1" dirty="0" smtClean="0">
                <a:latin typeface="+mn-lt"/>
              </a:rPr>
              <a:t> ERA ANTROPOCENA (Paul Crutzen) </a:t>
            </a:r>
            <a:br>
              <a:rPr lang="hr-HR" sz="2000" b="1" dirty="0" smtClean="0">
                <a:latin typeface="+mn-lt"/>
              </a:rPr>
            </a:br>
            <a:r>
              <a:rPr lang="hr-HR" sz="2000" b="1" dirty="0">
                <a:solidFill>
                  <a:schemeClr val="bg2"/>
                </a:solidFill>
                <a:latin typeface="Calibri" pitchFamily="34" charset="0"/>
              </a:rPr>
              <a:t>Studije slučaja– </a:t>
            </a:r>
            <a:r>
              <a:rPr lang="hr-HR" sz="2000" b="1" dirty="0" smtClean="0">
                <a:solidFill>
                  <a:schemeClr val="bg2"/>
                </a:solidFill>
                <a:latin typeface="Calibri" pitchFamily="34" charset="0"/>
              </a:rPr>
              <a:t>terorizam</a:t>
            </a:r>
            <a:endParaRPr lang="hr-HR" sz="2000" b="1" dirty="0" smtClean="0">
              <a:solidFill>
                <a:srgbClr val="FF505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7383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8153" y="914746"/>
            <a:ext cx="7687913" cy="698901"/>
          </a:xfrm>
        </p:spPr>
        <p:txBody>
          <a:bodyPr>
            <a:normAutofit/>
          </a:bodyPr>
          <a:lstStyle/>
          <a:p>
            <a:pPr lvl="0" algn="ctr">
              <a:buNone/>
            </a:pPr>
            <a:r>
              <a:rPr lang="en-US" sz="2471" b="1" dirty="0">
                <a:solidFill>
                  <a:srgbClr val="C00000"/>
                </a:solidFill>
                <a:latin typeface="Calibri" pitchFamily="34" charset="0"/>
              </a:rPr>
              <a:t>Terrorist attack </a:t>
            </a:r>
            <a:r>
              <a:rPr lang="hr-HR" sz="2471" dirty="0">
                <a:solidFill>
                  <a:srgbClr val="C00000"/>
                </a:solidFill>
                <a:latin typeface="Calibri" pitchFamily="34" charset="0"/>
              </a:rPr>
              <a:t>as a method of warfare</a:t>
            </a:r>
            <a:endParaRPr lang="en-US" sz="2471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10" name="Picture 10" descr="C:\Documents and Settings\Iva Orehovec\My Documents\Z V O N K O\DOK-ING\predavanja\Photo car bomb\Iraq-ab-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4834" y="1611857"/>
            <a:ext cx="3022605" cy="2166594"/>
          </a:xfrm>
          <a:prstGeom prst="rect">
            <a:avLst/>
          </a:prstGeom>
          <a:noFill/>
        </p:spPr>
      </p:pic>
      <p:pic>
        <p:nvPicPr>
          <p:cNvPr id="11" name="Picture 13" descr="C:\Documents and Settings\Iva Orehovec\My Documents\Z V O N K O\DOK-ING\predavanja\Photo car bomb\Iraq-ab-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66390" y="1541966"/>
            <a:ext cx="3331401" cy="2218765"/>
          </a:xfrm>
          <a:prstGeom prst="rect">
            <a:avLst/>
          </a:prstGeom>
          <a:noFill/>
        </p:spPr>
      </p:pic>
      <p:pic>
        <p:nvPicPr>
          <p:cNvPr id="12" name="Picture 4" descr="C:\Documents and Settings\Iva Orehovec\My Documents\Z V O N K O\DOK-ING\predavanja\Photo car bomb\Ireland-ab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17438" y="1541966"/>
            <a:ext cx="2958353" cy="2218765"/>
          </a:xfrm>
          <a:prstGeom prst="rect">
            <a:avLst/>
          </a:prstGeom>
          <a:noFill/>
        </p:spPr>
      </p:pic>
      <p:pic>
        <p:nvPicPr>
          <p:cNvPr id="13" name="Picture 3" descr="C:\Documents and Settings\Iva Orehovec\My Documents\Z V O N K O\DOK-ING\predavanja\Photo car bomb\Spain-terror-Madrid 2004-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8703" y="3778451"/>
            <a:ext cx="3704176" cy="2487476"/>
          </a:xfrm>
          <a:prstGeom prst="rect">
            <a:avLst/>
          </a:prstGeom>
          <a:noFill/>
        </p:spPr>
      </p:pic>
      <p:pic>
        <p:nvPicPr>
          <p:cNvPr id="14" name="Picture 6" descr="C:\Documents and Settings\Iva Orehovec\My Documents\Z V O N K O\DOK-ING\predavanja\Photo car bomb\Oslo-auto bomb-blast-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47437" y="3725777"/>
            <a:ext cx="3950355" cy="2623185"/>
          </a:xfrm>
          <a:prstGeom prst="rect">
            <a:avLst/>
          </a:prstGeom>
          <a:noFill/>
        </p:spPr>
      </p:pic>
      <p:pic>
        <p:nvPicPr>
          <p:cNvPr id="15" name="Picture 4" descr="C:\Documents and Settings\Iva Orehovec\My Documents\Z V O N K O\DOK-ING\predavanja\Photo car bomb\Spain-terror-Madrid 2004-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17438" y="3745613"/>
            <a:ext cx="2958353" cy="2603350"/>
          </a:xfrm>
          <a:prstGeom prst="rect">
            <a:avLst/>
          </a:prstGeom>
          <a:noFill/>
        </p:spPr>
      </p:pic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1049980" y="116632"/>
            <a:ext cx="7793037" cy="942766"/>
          </a:xfrm>
        </p:spPr>
        <p:txBody>
          <a:bodyPr/>
          <a:lstStyle/>
          <a:p>
            <a:pPr algn="ctr" eaLnBrk="1" hangingPunct="1"/>
            <a:r>
              <a:rPr lang="hr-HR" sz="2000" b="1" dirty="0" smtClean="0">
                <a:solidFill>
                  <a:srgbClr val="FF0000"/>
                </a:solidFill>
              </a:rPr>
              <a:t>OSNOVNE KARAKTERISTIKE SUVREMENOG SVIJETA</a:t>
            </a:r>
            <a:br>
              <a:rPr lang="hr-HR" sz="2000" b="1" dirty="0" smtClean="0">
                <a:solidFill>
                  <a:srgbClr val="FF0000"/>
                </a:solidFill>
              </a:rPr>
            </a:br>
            <a:r>
              <a:rPr lang="hr-HR" sz="2000" b="1" dirty="0" smtClean="0">
                <a:latin typeface="+mn-lt"/>
              </a:rPr>
              <a:t> ERA ANTROPOCENA (Paul Crutzen) </a:t>
            </a:r>
            <a:br>
              <a:rPr lang="hr-HR" sz="2000" b="1" dirty="0" smtClean="0">
                <a:latin typeface="+mn-lt"/>
              </a:rPr>
            </a:br>
            <a:r>
              <a:rPr lang="hr-HR" sz="2000" b="1" dirty="0">
                <a:solidFill>
                  <a:schemeClr val="bg2"/>
                </a:solidFill>
                <a:latin typeface="Calibri" pitchFamily="34" charset="0"/>
              </a:rPr>
              <a:t>Studije slučaja– </a:t>
            </a:r>
            <a:r>
              <a:rPr lang="hr-HR" sz="2000" b="1" dirty="0" smtClean="0">
                <a:solidFill>
                  <a:schemeClr val="bg2"/>
                </a:solidFill>
                <a:latin typeface="Calibri" pitchFamily="34" charset="0"/>
              </a:rPr>
              <a:t>terorizam</a:t>
            </a:r>
            <a:endParaRPr lang="hr-HR" sz="2000" b="1" dirty="0" smtClean="0">
              <a:solidFill>
                <a:srgbClr val="FF505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7217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0833" y="2652433"/>
            <a:ext cx="6582335" cy="1553135"/>
          </a:xfrm>
        </p:spPr>
        <p:txBody>
          <a:bodyPr>
            <a:normAutofit/>
          </a:bodyPr>
          <a:lstStyle/>
          <a:p>
            <a:pPr algn="ctr"/>
            <a:r>
              <a:rPr lang="hr-HR" sz="4271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Kao i u RH tijekom Domovinskog rata</a:t>
            </a:r>
            <a:endParaRPr lang="hr-HR" sz="4271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9940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algn="ctr" eaLnBrk="1" hangingPunct="1"/>
            <a:r>
              <a:rPr lang="hr-HR" sz="2000" b="1" dirty="0" smtClean="0">
                <a:solidFill>
                  <a:srgbClr val="FF0000"/>
                </a:solidFill>
              </a:rPr>
              <a:t>SUVREMENE ANTROPOGENE UGROZE</a:t>
            </a:r>
            <a:br>
              <a:rPr lang="hr-HR" sz="2000" b="1" dirty="0" smtClean="0">
                <a:solidFill>
                  <a:srgbClr val="FF0000"/>
                </a:solidFill>
              </a:rPr>
            </a:br>
            <a:r>
              <a:rPr lang="hr-HR" sz="2000" b="1" dirty="0" smtClean="0"/>
              <a:t> NEKONVENCIONALNO RATOVANJE</a:t>
            </a:r>
            <a:br>
              <a:rPr lang="hr-HR" sz="2000" b="1" dirty="0" smtClean="0"/>
            </a:br>
            <a:r>
              <a:rPr lang="hr-HR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PRIKRIVENI</a:t>
            </a:r>
            <a:r>
              <a:rPr lang="hr-HR" sz="2000" b="1" dirty="0" smtClean="0">
                <a:solidFill>
                  <a:srgbClr val="0000FF"/>
                </a:solidFill>
              </a:rPr>
              <a:t> </a:t>
            </a:r>
            <a:r>
              <a:rPr lang="hr-HR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BIOLOŠKI TERORIZAM</a:t>
            </a:r>
            <a:r>
              <a:rPr lang="hr-HR" sz="2000" b="1" dirty="0" smtClean="0">
                <a:solidFill>
                  <a:srgbClr val="FACA00"/>
                </a:solidFill>
              </a:rPr>
              <a:t/>
            </a:r>
            <a:br>
              <a:rPr lang="hr-HR" sz="2000" b="1" dirty="0" smtClean="0">
                <a:solidFill>
                  <a:srgbClr val="FACA00"/>
                </a:solidFill>
              </a:rPr>
            </a:br>
            <a:r>
              <a:rPr lang="hr-HR" sz="2000" b="1" dirty="0" smtClean="0">
                <a:solidFill>
                  <a:srgbClr val="FACA00"/>
                </a:solidFill>
              </a:rPr>
              <a:t>U RH</a:t>
            </a:r>
            <a:endParaRPr lang="hr-HR" sz="2000" b="1" dirty="0" smtClean="0">
              <a:solidFill>
                <a:srgbClr val="FF5050"/>
              </a:solidFill>
            </a:endParaRPr>
          </a:p>
        </p:txBody>
      </p:sp>
      <p:pic>
        <p:nvPicPr>
          <p:cNvPr id="15363" name="Picture 9" descr="scan000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00113" y="1773238"/>
            <a:ext cx="2882900" cy="2668587"/>
          </a:xfrm>
        </p:spPr>
      </p:pic>
      <p:pic>
        <p:nvPicPr>
          <p:cNvPr id="15364" name="Picture 10" descr="scan000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219700" y="1757363"/>
            <a:ext cx="3049588" cy="2476500"/>
          </a:xfrm>
        </p:spPr>
      </p:pic>
      <p:pic>
        <p:nvPicPr>
          <p:cNvPr id="15365" name="Picture 11" descr="scan000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900113" y="4149725"/>
            <a:ext cx="3311525" cy="2689225"/>
          </a:xfrm>
        </p:spPr>
      </p:pic>
      <p:pic>
        <p:nvPicPr>
          <p:cNvPr id="15366" name="Picture 18" descr="scan000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364163" y="4151313"/>
            <a:ext cx="3024187" cy="26971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hr-HR" sz="2000" b="1" dirty="0" smtClean="0">
                <a:solidFill>
                  <a:srgbClr val="FF0000"/>
                </a:solidFill>
              </a:rPr>
              <a:t>SUVREMENE ANTROPOGENE UGROZE</a:t>
            </a:r>
            <a:br>
              <a:rPr lang="hr-HR" sz="2000" b="1" dirty="0" smtClean="0">
                <a:solidFill>
                  <a:srgbClr val="FF0000"/>
                </a:solidFill>
              </a:rPr>
            </a:br>
            <a:r>
              <a:rPr lang="hr-HR" sz="2000" b="1" dirty="0" smtClean="0"/>
              <a:t> NEKONVENCIONALNO RATOVANJE</a:t>
            </a:r>
            <a:br>
              <a:rPr lang="hr-HR" sz="2000" b="1" dirty="0" smtClean="0"/>
            </a:br>
            <a:r>
              <a:rPr lang="hr-HR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PRIKRIVENI</a:t>
            </a:r>
            <a:r>
              <a:rPr lang="hr-HR" sz="2000" b="1" dirty="0" smtClean="0">
                <a:solidFill>
                  <a:srgbClr val="0000FF"/>
                </a:solidFill>
              </a:rPr>
              <a:t> </a:t>
            </a:r>
            <a:r>
              <a:rPr lang="hr-HR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BIOLOŠKI TERORIZAM</a:t>
            </a:r>
            <a:r>
              <a:rPr lang="hr-HR" sz="2000" b="1" dirty="0" smtClean="0">
                <a:solidFill>
                  <a:srgbClr val="FACA00"/>
                </a:solidFill>
              </a:rPr>
              <a:t/>
            </a:r>
            <a:br>
              <a:rPr lang="hr-HR" sz="2000" b="1" dirty="0" smtClean="0">
                <a:solidFill>
                  <a:srgbClr val="FACA00"/>
                </a:solidFill>
              </a:rPr>
            </a:br>
            <a:r>
              <a:rPr lang="hr-HR" sz="2000" b="1" dirty="0" smtClean="0">
                <a:solidFill>
                  <a:srgbClr val="FACA00"/>
                </a:solidFill>
              </a:rPr>
              <a:t>U RH</a:t>
            </a:r>
            <a:endParaRPr lang="hr-HR" sz="2000" b="1" dirty="0" smtClean="0">
              <a:solidFill>
                <a:srgbClr val="FF5050"/>
              </a:solidFill>
            </a:endParaRPr>
          </a:p>
        </p:txBody>
      </p:sp>
      <p:pic>
        <p:nvPicPr>
          <p:cNvPr id="16387" name="Picture 12" descr="scan000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965325"/>
            <a:ext cx="4968875" cy="4025900"/>
          </a:xfrm>
        </p:spPr>
      </p:pic>
      <p:pic>
        <p:nvPicPr>
          <p:cNvPr id="16388" name="Picture 13" descr="scan000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427538" y="1847850"/>
            <a:ext cx="4716462" cy="38211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algn="ctr" eaLnBrk="1" hangingPunct="1"/>
            <a:r>
              <a:rPr lang="hr-HR" sz="2000" b="1" dirty="0" smtClean="0">
                <a:solidFill>
                  <a:srgbClr val="FF0000"/>
                </a:solidFill>
              </a:rPr>
              <a:t>SUVREMENE ANTROPOGENE UGROZE</a:t>
            </a:r>
            <a:br>
              <a:rPr lang="hr-HR" sz="2000" b="1" dirty="0" smtClean="0">
                <a:solidFill>
                  <a:srgbClr val="FF0000"/>
                </a:solidFill>
              </a:rPr>
            </a:br>
            <a:r>
              <a:rPr lang="hr-HR" sz="2000" b="1" dirty="0" smtClean="0"/>
              <a:t> NEKONVENCIONALNO RATOVANJE</a:t>
            </a:r>
            <a:br>
              <a:rPr lang="hr-HR" sz="2000" b="1" dirty="0" smtClean="0"/>
            </a:br>
            <a:r>
              <a:rPr lang="hr-HR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PRIKRIVENI</a:t>
            </a:r>
            <a:r>
              <a:rPr lang="hr-HR" sz="2000" b="1" dirty="0" smtClean="0">
                <a:solidFill>
                  <a:srgbClr val="0000FF"/>
                </a:solidFill>
              </a:rPr>
              <a:t> </a:t>
            </a:r>
            <a:r>
              <a:rPr lang="hr-HR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BIOLOŠKI TERORIZAM</a:t>
            </a:r>
            <a:r>
              <a:rPr lang="hr-HR" sz="2000" b="1" dirty="0" smtClean="0">
                <a:solidFill>
                  <a:srgbClr val="FACA00"/>
                </a:solidFill>
              </a:rPr>
              <a:t/>
            </a:r>
            <a:br>
              <a:rPr lang="hr-HR" sz="2000" b="1" dirty="0" smtClean="0">
                <a:solidFill>
                  <a:srgbClr val="FACA00"/>
                </a:solidFill>
              </a:rPr>
            </a:br>
            <a:r>
              <a:rPr lang="hr-HR" sz="2000" b="1" dirty="0" smtClean="0">
                <a:solidFill>
                  <a:srgbClr val="FACA00"/>
                </a:solidFill>
              </a:rPr>
              <a:t>U BiH</a:t>
            </a:r>
            <a:endParaRPr lang="hr-HR" sz="2000" b="1" dirty="0" smtClean="0">
              <a:solidFill>
                <a:srgbClr val="FF5050"/>
              </a:solidFill>
            </a:endParaRPr>
          </a:p>
        </p:txBody>
      </p:sp>
      <p:pic>
        <p:nvPicPr>
          <p:cNvPr id="50178" name="Picture 2" descr="C:\Documents and Settings\IBM\My Documents\Z V O N K O\OSOBNO\OREHOVEC RADOVI\MAČ-1\Mač-1,naslov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412776"/>
            <a:ext cx="3010079" cy="2269232"/>
          </a:xfrm>
          <a:prstGeom prst="rect">
            <a:avLst/>
          </a:prstGeom>
          <a:noFill/>
        </p:spPr>
      </p:pic>
      <p:pic>
        <p:nvPicPr>
          <p:cNvPr id="50179" name="Picture 3" descr="C:\Documents and Settings\IBM\My Documents\Z V O N K O\OSOBNO\OREHOVEC RADOVI\MAČ-1\Mač-1,str.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581470"/>
            <a:ext cx="4442526" cy="2417443"/>
          </a:xfrm>
          <a:prstGeom prst="rect">
            <a:avLst/>
          </a:prstGeom>
          <a:noFill/>
        </p:spPr>
      </p:pic>
      <p:pic>
        <p:nvPicPr>
          <p:cNvPr id="50180" name="Picture 4" descr="C:\Documents and Settings\IBM\My Documents\Z V O N K O\OSOBNO\OREHOVEC RADOVI\MAČ-1\Mač-1,str.2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798322"/>
            <a:ext cx="4165035" cy="2945217"/>
          </a:xfrm>
          <a:prstGeom prst="rect">
            <a:avLst/>
          </a:prstGeom>
          <a:noFill/>
        </p:spPr>
      </p:pic>
      <p:pic>
        <p:nvPicPr>
          <p:cNvPr id="50181" name="Picture 5" descr="C:\Documents and Settings\IBM\My Documents\Z V O N K O\OSOBNO\OREHOVEC RADOVI\MAČ-1\Mač-1,str.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3711674"/>
            <a:ext cx="4762350" cy="25976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5436096" y="214313"/>
            <a:ext cx="3507879" cy="1774527"/>
          </a:xfrm>
        </p:spPr>
        <p:txBody>
          <a:bodyPr/>
          <a:lstStyle/>
          <a:p>
            <a:pPr algn="ctr" eaLnBrk="1" hangingPunct="1"/>
            <a:r>
              <a:rPr lang="hr-HR" sz="2000" b="1" dirty="0" smtClean="0">
                <a:solidFill>
                  <a:srgbClr val="FF0000"/>
                </a:solidFill>
              </a:rPr>
              <a:t>SUVREMENE </a:t>
            </a:r>
            <a:r>
              <a:rPr lang="hr-HR" sz="1800" b="1" dirty="0" smtClean="0">
                <a:solidFill>
                  <a:srgbClr val="FF0000"/>
                </a:solidFill>
              </a:rPr>
              <a:t>ANTROPOGENE UGROZE</a:t>
            </a:r>
            <a:br>
              <a:rPr lang="hr-HR" sz="1800" b="1" dirty="0" smtClean="0">
                <a:solidFill>
                  <a:srgbClr val="FF0000"/>
                </a:solidFill>
              </a:rPr>
            </a:br>
            <a:r>
              <a:rPr lang="hr-HR" sz="1800" b="1" dirty="0" smtClean="0"/>
              <a:t> NEKONVENCIONALNO RATOVANJE</a:t>
            </a:r>
            <a:br>
              <a:rPr lang="hr-HR" sz="1800" b="1" dirty="0" smtClean="0"/>
            </a:br>
            <a:r>
              <a:rPr lang="hr-HR" sz="1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PRIKRIVENI</a:t>
            </a:r>
            <a:r>
              <a:rPr lang="hr-HR" sz="1800" b="1" dirty="0" smtClean="0">
                <a:solidFill>
                  <a:srgbClr val="0000FF"/>
                </a:solidFill>
              </a:rPr>
              <a:t> </a:t>
            </a:r>
            <a:r>
              <a:rPr lang="hr-HR" sz="1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BIOLOŠKI TERORIZAM</a:t>
            </a:r>
            <a:r>
              <a:rPr lang="hr-HR" sz="1800" b="1" dirty="0" smtClean="0">
                <a:solidFill>
                  <a:srgbClr val="FACA00"/>
                </a:solidFill>
              </a:rPr>
              <a:t/>
            </a:r>
            <a:br>
              <a:rPr lang="hr-HR" sz="1800" b="1" dirty="0" smtClean="0">
                <a:solidFill>
                  <a:srgbClr val="FACA00"/>
                </a:solidFill>
              </a:rPr>
            </a:br>
            <a:r>
              <a:rPr lang="hr-HR" sz="1800" b="1" dirty="0" smtClean="0">
                <a:solidFill>
                  <a:srgbClr val="FACA00"/>
                </a:solidFill>
              </a:rPr>
              <a:t>U BiH</a:t>
            </a:r>
            <a:endParaRPr lang="hr-HR" sz="1800" b="1" dirty="0" smtClean="0">
              <a:solidFill>
                <a:srgbClr val="FF5050"/>
              </a:solidFill>
            </a:endParaRPr>
          </a:p>
        </p:txBody>
      </p:sp>
      <p:pic>
        <p:nvPicPr>
          <p:cNvPr id="51202" name="Picture 2" descr="C:\Documents and Settings\IBM\My Documents\Z V O N K O\OSOBNO\OREHOVEC RADOVI\MAČ-1\Mač-1-izvješće-str.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2555665" cy="3460798"/>
          </a:xfrm>
          <a:prstGeom prst="rect">
            <a:avLst/>
          </a:prstGeom>
          <a:noFill/>
        </p:spPr>
      </p:pic>
      <p:pic>
        <p:nvPicPr>
          <p:cNvPr id="51203" name="Picture 3" descr="C:\Documents and Settings\IBM\My Documents\Z V O N K O\OSOBNO\OREHOVEC RADOVI\MAČ-1\Mač-1-izvješće-str.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3561" y="2204864"/>
            <a:ext cx="3526451" cy="3816424"/>
          </a:xfrm>
          <a:prstGeom prst="rect">
            <a:avLst/>
          </a:prstGeom>
          <a:noFill/>
        </p:spPr>
      </p:pic>
      <p:pic>
        <p:nvPicPr>
          <p:cNvPr id="51204" name="Picture 4" descr="C:\Documents and Settings\IBM\My Documents\Z V O N K O\OSOBNO\OREHOVEC RADOVI\MAČ-1\Mač-1-izvješće-str.3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0"/>
            <a:ext cx="2941538" cy="3881617"/>
          </a:xfrm>
          <a:prstGeom prst="rect">
            <a:avLst/>
          </a:prstGeom>
          <a:noFill/>
        </p:spPr>
      </p:pic>
      <p:pic>
        <p:nvPicPr>
          <p:cNvPr id="51205" name="Picture 5" descr="C:\Documents and Settings\IBM\My Documents\Z V O N K O\OSOBNO\OREHOVEC RADOVI\MAČ-1\mač-1-izvješće-str.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3964559"/>
            <a:ext cx="2952328" cy="27678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hr-HR" sz="3200" b="1" dirty="0">
                <a:solidFill>
                  <a:srgbClr val="C00000"/>
                </a:solidFill>
              </a:rPr>
              <a:t>ODGOJ I OBRAZOVANJE U SLUŽBI RAZVOJA SIGURNOSNE KULTURE</a:t>
            </a:r>
            <a:endParaRPr lang="hr-HR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5407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algn="r">
              <a:defRPr/>
            </a:pPr>
            <a:fld id="{FC87CC5E-2A30-4604-9E45-55BAE1B9F7B6}" type="slidenum">
              <a:rPr lang="hr-HR" sz="100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pPr algn="r">
                <a:defRPr/>
              </a:pPr>
              <a:t>38</a:t>
            </a:fld>
            <a:endParaRPr lang="hr-HR" sz="10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 anchorCtr="1"/>
          <a:lstStyle/>
          <a:p>
            <a:pPr algn="ctr">
              <a:defRPr/>
            </a:pPr>
            <a:r>
              <a:rPr lang="hr-H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OBRANA OD SUVREMENIH OBLIKA UGROZA </a:t>
            </a:r>
            <a:r>
              <a:rPr lang="hr-HR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DOMOVINSKA SIGURNOST</a:t>
            </a:r>
            <a:endParaRPr lang="hr-HR" sz="2800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742950" lvl="1" indent="-285750">
              <a:spcBef>
                <a:spcPct val="20000"/>
              </a:spcBef>
              <a:defRPr/>
            </a:pPr>
            <a:endParaRPr lang="hr-HR" sz="2800" dirty="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  <a:p>
            <a:pPr marL="742950" lvl="1" indent="-285750">
              <a:spcBef>
                <a:spcPct val="20000"/>
              </a:spcBef>
              <a:buClr>
                <a:schemeClr val="tx1"/>
              </a:buClr>
              <a:defRPr/>
            </a:pPr>
            <a:r>
              <a:rPr lang="hr-H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CILJ: </a:t>
            </a:r>
          </a:p>
          <a:p>
            <a:pPr marL="742950" lvl="1" indent="-285750">
              <a:spcBef>
                <a:spcPct val="20000"/>
              </a:spcBef>
              <a:defRPr/>
            </a:pPr>
            <a:endParaRPr lang="hr-HR" sz="28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marL="1143000" lvl="2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/>
            </a:pPr>
            <a:r>
              <a:rPr lang="hr-HR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Svim raspoloživim potencijalima OSIGURANJE </a:t>
            </a:r>
          </a:p>
          <a:p>
            <a:pPr marL="1143000" lvl="2" indent="-228600">
              <a:spcBef>
                <a:spcPct val="20000"/>
              </a:spcBef>
              <a:defRPr/>
            </a:pPr>
            <a:endParaRPr lang="hr-HR" sz="24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marL="1600200" lvl="3" indent="-228600">
              <a:spcBef>
                <a:spcPct val="20000"/>
              </a:spcBef>
              <a:buClr>
                <a:schemeClr val="tx2"/>
              </a:buClr>
              <a:buFontTx/>
              <a:buChar char="•"/>
              <a:defRPr/>
            </a:pPr>
            <a:r>
              <a:rPr lang="hr-HR" sz="24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opstojnosti</a:t>
            </a:r>
            <a:r>
              <a:rPr lang="hr-HR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kao </a:t>
            </a:r>
            <a:r>
              <a:rPr lang="hr-HR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minimuma</a:t>
            </a:r>
            <a:r>
              <a:rPr lang="hr-HR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, a</a:t>
            </a:r>
          </a:p>
          <a:p>
            <a:pPr marL="1600200" lvl="3" indent="-228600">
              <a:spcBef>
                <a:spcPct val="20000"/>
              </a:spcBef>
              <a:defRPr/>
            </a:pPr>
            <a:endParaRPr lang="hr-HR" sz="24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marL="1600200" lvl="3" indent="-228600">
              <a:spcBef>
                <a:spcPct val="20000"/>
              </a:spcBef>
              <a:buClr>
                <a:schemeClr val="tx2"/>
              </a:buClr>
              <a:buFontTx/>
              <a:buChar char="•"/>
              <a:defRPr/>
            </a:pPr>
            <a:r>
              <a:rPr lang="hr-HR" sz="24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razvitka</a:t>
            </a:r>
            <a:r>
              <a:rPr lang="hr-HR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do blagostanja kao </a:t>
            </a:r>
            <a:r>
              <a:rPr lang="hr-HR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maksimuma</a:t>
            </a:r>
          </a:p>
          <a:p>
            <a:pPr marL="1600200" lvl="3" indent="-228600">
              <a:spcBef>
                <a:spcPct val="20000"/>
              </a:spcBef>
              <a:defRPr/>
            </a:pPr>
            <a:endParaRPr lang="hr-HR" sz="32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2000"/>
                                        <p:tgtEl>
                                          <p:spTgt spid="225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000"/>
                                        <p:tgtEl>
                                          <p:spTgt spid="225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2000"/>
                                        <p:tgtEl>
                                          <p:spTgt spid="225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000"/>
                                        <p:tgtEl>
                                          <p:spTgt spid="225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 build="p" autoUpdateAnimBg="0"/>
      <p:bldP spid="22533" grpId="0" build="p" autoUpdateAnimBg="0" advAuto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214313"/>
            <a:ext cx="7127875" cy="1054447"/>
          </a:xfrm>
        </p:spPr>
        <p:txBody>
          <a:bodyPr/>
          <a:lstStyle/>
          <a:p>
            <a:pPr algn="ctr">
              <a:defRPr/>
            </a:pPr>
            <a:r>
              <a:rPr lang="hr-H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OBRANA OD SUVREMENIH OBLIKA UGROZA </a:t>
            </a:r>
            <a:br>
              <a:rPr lang="hr-H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hr-HR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DOMOVINSKA SIGURNOST</a:t>
            </a:r>
            <a:endParaRPr lang="hr-HR" sz="2400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2420888"/>
            <a:ext cx="8775700" cy="4104158"/>
          </a:xfrm>
        </p:spPr>
        <p:txBody>
          <a:bodyPr/>
          <a:lstStyle/>
          <a:p>
            <a:pPr eaLnBrk="1" hangingPunct="1">
              <a:buSzTx/>
              <a:buNone/>
              <a:defRPr/>
            </a:pPr>
            <a:r>
              <a:rPr lang="hr-HR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Sustav domovinske sigurnosti </a:t>
            </a:r>
            <a:r>
              <a:rPr lang="hr-HR" sz="2400" dirty="0" smtClean="0">
                <a:solidFill>
                  <a:srgbClr val="0000FF"/>
                </a:solidFill>
              </a:rPr>
              <a:t>(SDS) se temelji na</a:t>
            </a:r>
            <a:r>
              <a:rPr lang="hr-HR" sz="2400" b="1" dirty="0" smtClean="0">
                <a:solidFill>
                  <a:srgbClr val="0000FF"/>
                </a:solidFill>
              </a:rPr>
              <a:t> </a:t>
            </a:r>
            <a:r>
              <a:rPr lang="hr-HR" sz="2400" dirty="0" smtClean="0">
                <a:solidFill>
                  <a:srgbClr val="0000FF"/>
                </a:solidFill>
              </a:rPr>
              <a:t>politici nacionalne sigurnosti, koju čini ukupnost vanjske, obrambene, gospodarske, socijalne, ekološke, zdravstvene, energetske, obrazovne, kulturne i dr. politike, a funkcionalno je provode sljedeći sustavi:</a:t>
            </a:r>
          </a:p>
          <a:p>
            <a:pPr eaLnBrk="1" hangingPunct="1">
              <a:buSzTx/>
              <a:buFont typeface="Wingdings" pitchFamily="2" charset="2"/>
              <a:buNone/>
              <a:defRPr/>
            </a:pPr>
            <a:endParaRPr lang="en-US" sz="800" dirty="0" smtClean="0">
              <a:solidFill>
                <a:srgbClr val="0000FF"/>
              </a:solidFill>
            </a:endParaRPr>
          </a:p>
          <a:p>
            <a:pPr>
              <a:defRPr/>
            </a:pPr>
            <a:r>
              <a:rPr lang="hr-H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Obrambeni sustav </a:t>
            </a:r>
            <a:r>
              <a:rPr lang="hr-HR" sz="2000" dirty="0" smtClean="0"/>
              <a:t>(oružana, gospodarska, civilna – neoružani oblici obrane)</a:t>
            </a:r>
            <a:endParaRPr lang="en-US" sz="2000" dirty="0" smtClean="0"/>
          </a:p>
          <a:p>
            <a:pPr>
              <a:defRPr/>
            </a:pPr>
            <a:r>
              <a:rPr lang="hr-H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Sustav unutarnje sigurnosti </a:t>
            </a:r>
            <a:r>
              <a:rPr lang="hr-HR" sz="2000" dirty="0" smtClean="0"/>
              <a:t>(policija, sigurnosne službe, pravosuđe, carina, inspekcije...)</a:t>
            </a:r>
            <a:endParaRPr lang="en-US" sz="2000" dirty="0" smtClean="0"/>
          </a:p>
          <a:p>
            <a:pPr>
              <a:defRPr/>
            </a:pPr>
            <a:r>
              <a:rPr lang="hr-H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Samoorganiziranje građana </a:t>
            </a:r>
            <a:r>
              <a:rPr lang="hr-HR" sz="2000" dirty="0" smtClean="0"/>
              <a:t>(nevladine organizacije, udruge, savezi)</a:t>
            </a:r>
          </a:p>
          <a:p>
            <a:pPr>
              <a:buNone/>
              <a:defRPr/>
            </a:pPr>
            <a:endParaRPr lang="hr-HR" sz="2000" dirty="0" smtClean="0"/>
          </a:p>
          <a:p>
            <a:pPr marL="0" indent="0">
              <a:buNone/>
              <a:defRPr/>
            </a:pPr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214313"/>
            <a:ext cx="7793037" cy="1270471"/>
          </a:xfrm>
        </p:spPr>
        <p:txBody>
          <a:bodyPr/>
          <a:lstStyle/>
          <a:p>
            <a:pPr algn="ctr" eaLnBrk="1" hangingPunct="1"/>
            <a:r>
              <a:rPr lang="hr-HR" sz="2000" b="1" dirty="0" smtClean="0">
                <a:solidFill>
                  <a:srgbClr val="FF0000"/>
                </a:solidFill>
              </a:rPr>
              <a:t>OSNOVNE KARAKTERISTIKE SUVREMENOG SVIJETA</a:t>
            </a:r>
            <a:br>
              <a:rPr lang="hr-HR" sz="2000" b="1" dirty="0" smtClean="0">
                <a:solidFill>
                  <a:srgbClr val="FF0000"/>
                </a:solidFill>
              </a:rPr>
            </a:br>
            <a:r>
              <a:rPr lang="hr-HR" sz="2000" b="1" dirty="0" smtClean="0">
                <a:solidFill>
                  <a:srgbClr val="FF0000"/>
                </a:solidFill>
              </a:rPr>
              <a:t/>
            </a:r>
            <a:br>
              <a:rPr lang="hr-HR" sz="2000" b="1" dirty="0" smtClean="0">
                <a:solidFill>
                  <a:srgbClr val="FF0000"/>
                </a:solidFill>
              </a:rPr>
            </a:br>
            <a:r>
              <a:rPr lang="hr-HR" sz="2000" b="1" dirty="0" smtClean="0">
                <a:latin typeface="+mn-lt"/>
              </a:rPr>
              <a:t> ERA ANTROPOCENA (Paul Crutzen) </a:t>
            </a:r>
            <a:br>
              <a:rPr lang="hr-HR" sz="2000" b="1" dirty="0" smtClean="0">
                <a:latin typeface="+mn-lt"/>
              </a:rPr>
            </a:br>
            <a:r>
              <a:rPr lang="hr-HR" sz="2000" b="1" dirty="0" smtClean="0">
                <a:latin typeface="+mn-lt"/>
              </a:rPr>
              <a:t>i suvremene ugroze</a:t>
            </a:r>
            <a:endParaRPr lang="hr-HR" sz="2000" b="1" dirty="0" smtClean="0">
              <a:solidFill>
                <a:srgbClr val="FF5050"/>
              </a:solidFill>
              <a:latin typeface="+mn-lt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1" y="2132856"/>
            <a:ext cx="8964489" cy="4536232"/>
          </a:xfrm>
        </p:spPr>
        <p:txBody>
          <a:bodyPr/>
          <a:lstStyle/>
          <a:p>
            <a:pPr eaLnBrk="1" hangingPunct="1">
              <a:buSzPct val="90000"/>
              <a:buFont typeface="Wingdings" pitchFamily="2" charset="2"/>
              <a:buBlip>
                <a:blip r:embed="rId2"/>
              </a:buBlip>
            </a:pPr>
            <a:r>
              <a:rPr lang="hr-HR" sz="2000" dirty="0" smtClean="0"/>
              <a:t>na svijetu živi preko 7 milijardi ljudi</a:t>
            </a:r>
          </a:p>
          <a:p>
            <a:pPr lvl="1" eaLnBrk="1" hangingPunct="1">
              <a:buSzPct val="90000"/>
              <a:buFont typeface="Wingdings" pitchFamily="2" charset="2"/>
              <a:buBlip>
                <a:blip r:embed="rId2"/>
              </a:buBlip>
            </a:pPr>
            <a:r>
              <a:rPr lang="hr-HR" sz="1800" dirty="0" smtClean="0"/>
              <a:t>proizvodi se preko 10,68 milijardi kilograma hrane za ljude dnevno (od toga se baci u otpad 3,9 milijardi tona godišnje, podaci UN-a)</a:t>
            </a:r>
          </a:p>
          <a:p>
            <a:pPr lvl="1" eaLnBrk="1" hangingPunct="1">
              <a:buSzPct val="90000"/>
              <a:buFont typeface="Wingdings" pitchFamily="2" charset="2"/>
              <a:buBlip>
                <a:blip r:embed="rId2"/>
              </a:buBlip>
            </a:pPr>
            <a:r>
              <a:rPr lang="hr-HR" sz="1800" dirty="0" smtClean="0"/>
              <a:t>uzgaja se preko 22 milijarde životinja</a:t>
            </a:r>
          </a:p>
          <a:p>
            <a:pPr lvl="1" eaLnBrk="1" hangingPunct="1">
              <a:buSzPct val="90000"/>
              <a:buFont typeface="Wingdings" pitchFamily="2" charset="2"/>
              <a:buBlip>
                <a:blip r:embed="rId2"/>
              </a:buBlip>
            </a:pPr>
            <a:endParaRPr lang="hr-HR" sz="1800" dirty="0" smtClean="0"/>
          </a:p>
          <a:p>
            <a:pPr eaLnBrk="1" hangingPunct="1">
              <a:buSzPct val="90000"/>
              <a:buFont typeface="Wingdings" pitchFamily="2" charset="2"/>
              <a:buBlip>
                <a:blip r:embed="rId2"/>
              </a:buBlip>
            </a:pPr>
            <a:r>
              <a:rPr lang="hr-HR" sz="2000" dirty="0" smtClean="0"/>
              <a:t>industrija u potpori proizvodnji hrane: petrokemijska, farmaceutska, ind. </a:t>
            </a:r>
            <a:r>
              <a:rPr lang="hr-HR" sz="2000" dirty="0"/>
              <a:t>p</a:t>
            </a:r>
            <a:r>
              <a:rPr lang="hr-HR" sz="2000" dirty="0" smtClean="0"/>
              <a:t>esticida, biokemijska, prerađivačka, uređaji i pribori i dr.</a:t>
            </a:r>
          </a:p>
          <a:p>
            <a:pPr marL="0" indent="0" eaLnBrk="1" hangingPunct="1">
              <a:buSzPct val="90000"/>
              <a:buNone/>
            </a:pPr>
            <a:endParaRPr lang="hr-HR" sz="2000" dirty="0" smtClean="0"/>
          </a:p>
          <a:p>
            <a:pPr eaLnBrk="1" hangingPunct="1">
              <a:buSzPct val="90000"/>
              <a:buFont typeface="Wingdings" pitchFamily="2" charset="2"/>
              <a:buBlip>
                <a:blip r:embed="rId2"/>
              </a:buBlip>
            </a:pPr>
            <a:r>
              <a:rPr lang="hr-HR" sz="2000" dirty="0" smtClean="0"/>
              <a:t>industrija suvremene tehnologije u službi čovjeka: auto-industrija, elektronička industrija, građevinska, odjevna i dr.</a:t>
            </a:r>
          </a:p>
          <a:p>
            <a:pPr marL="0" indent="0" eaLnBrk="1" hangingPunct="1">
              <a:buSzPct val="90000"/>
              <a:buNone/>
            </a:pPr>
            <a:endParaRPr lang="hr-HR" sz="2000" dirty="0" smtClean="0"/>
          </a:p>
          <a:p>
            <a:pPr eaLnBrk="1" hangingPunct="1">
              <a:buSzPct val="90000"/>
              <a:buFont typeface="Wingdings" pitchFamily="2" charset="2"/>
              <a:buBlip>
                <a:blip r:embed="rId2"/>
              </a:buBlip>
            </a:pPr>
            <a:r>
              <a:rPr lang="hr-HR" sz="2000" dirty="0"/>
              <a:t>i</a:t>
            </a:r>
            <a:r>
              <a:rPr lang="hr-HR" sz="2000" dirty="0" smtClean="0"/>
              <a:t>ndustrija energenata i energije (500 mil t/g Zemlja : 40 milijardi t/g ugljičnog dioksida čovjek)      </a:t>
            </a:r>
          </a:p>
          <a:p>
            <a:pPr lvl="1" eaLnBrk="1" hangingPunct="1">
              <a:buSzPct val="90000"/>
              <a:buBlip>
                <a:blip r:embed="rId2"/>
              </a:buBlip>
            </a:pPr>
            <a:endParaRPr lang="hr-HR" sz="1800" dirty="0" smtClean="0"/>
          </a:p>
          <a:p>
            <a:pPr eaLnBrk="1" hangingPunct="1">
              <a:buSzPct val="90000"/>
              <a:buFont typeface="Wingdings" pitchFamily="2" charset="2"/>
              <a:buBlip>
                <a:blip r:embed="rId2"/>
              </a:buBlip>
            </a:pPr>
            <a:endParaRPr lang="en-US" sz="2000" dirty="0" smtClean="0">
              <a:solidFill>
                <a:schemeClr val="folHlin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188913"/>
            <a:ext cx="8043862" cy="1151855"/>
          </a:xfrm>
        </p:spPr>
        <p:txBody>
          <a:bodyPr/>
          <a:lstStyle/>
          <a:p>
            <a:pPr algn="ctr" eaLnBrk="1" hangingPunct="1">
              <a:defRPr/>
            </a:pPr>
            <a:r>
              <a:rPr lang="hr-H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OBRANA OD SUVREMENIH OBLIKA UGROZA </a:t>
            </a:r>
            <a:br>
              <a:rPr lang="hr-H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hr-HR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DOMOVINSKA SIGURNOST</a:t>
            </a:r>
            <a:endParaRPr lang="en-US" sz="2400" b="1" dirty="0" smtClean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700213"/>
            <a:ext cx="8893175" cy="5157787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hr-HR" sz="2400" dirty="0" smtClean="0"/>
              <a:t>		</a:t>
            </a:r>
            <a:r>
              <a:rPr lang="hr-HR" sz="2400" dirty="0" smtClean="0">
                <a:solidFill>
                  <a:srgbClr val="0000FF"/>
                </a:solidFill>
              </a:rPr>
              <a:t>... dok su osnovni elementi SDS-a:</a:t>
            </a:r>
            <a:endParaRPr lang="en-US" sz="2400" dirty="0" smtClean="0">
              <a:solidFill>
                <a:srgbClr val="0000FF"/>
              </a:solidFill>
            </a:endParaRPr>
          </a:p>
          <a:p>
            <a:pPr>
              <a:defRPr/>
            </a:pPr>
            <a:r>
              <a:rPr lang="hr-HR" sz="2400" dirty="0" smtClean="0">
                <a:solidFill>
                  <a:srgbClr val="0000FF"/>
                </a:solidFill>
              </a:rPr>
              <a:t>Sigurnosna politika </a:t>
            </a:r>
            <a:r>
              <a:rPr lang="hr-HR" sz="2000" i="1" dirty="0" smtClean="0"/>
              <a:t>čija je zadaća i cilj priprema društva, države i pojedinaca za buduće ugroze te stvaranje koncepata, mehanizama i sredstav</a:t>
            </a:r>
            <a:r>
              <a:rPr lang="hr-HR" sz="2000" dirty="0" smtClean="0"/>
              <a:t>a</a:t>
            </a:r>
            <a:endParaRPr lang="en-US" sz="2000" dirty="0" smtClean="0"/>
          </a:p>
          <a:p>
            <a:pPr>
              <a:defRPr/>
            </a:pPr>
            <a:r>
              <a:rPr lang="hr-HR" sz="2400" dirty="0" smtClean="0">
                <a:solidFill>
                  <a:srgbClr val="0000FF"/>
                </a:solidFill>
              </a:rPr>
              <a:t>Sigurnosna struktura </a:t>
            </a:r>
            <a:r>
              <a:rPr lang="hr-HR" sz="2000" i="1" dirty="0" smtClean="0"/>
              <a:t>koju u većini demokratskih država čine dva elementa</a:t>
            </a:r>
            <a:r>
              <a:rPr lang="hr-HR" sz="2400" dirty="0" smtClean="0"/>
              <a:t>:</a:t>
            </a:r>
            <a:endParaRPr lang="en-US" sz="2400" dirty="0" smtClean="0"/>
          </a:p>
          <a:p>
            <a:pPr lvl="1">
              <a:defRPr/>
            </a:pPr>
            <a:r>
              <a:rPr lang="hr-HR" sz="2400" dirty="0" smtClean="0">
                <a:solidFill>
                  <a:srgbClr val="0000FF"/>
                </a:solidFill>
              </a:rPr>
              <a:t>Obrana</a:t>
            </a:r>
            <a:r>
              <a:rPr lang="hr-HR" sz="2400" dirty="0" smtClean="0"/>
              <a:t> – </a:t>
            </a:r>
            <a:r>
              <a:rPr lang="hr-HR" sz="2000" i="1" dirty="0" smtClean="0"/>
              <a:t>oružana, civilna i gospodarska</a:t>
            </a:r>
            <a:endParaRPr lang="en-US" sz="2000" i="1" dirty="0" smtClean="0"/>
          </a:p>
          <a:p>
            <a:pPr lvl="1">
              <a:defRPr/>
            </a:pPr>
            <a:r>
              <a:rPr lang="hr-HR" sz="2400" dirty="0" smtClean="0">
                <a:solidFill>
                  <a:srgbClr val="0000FF"/>
                </a:solidFill>
              </a:rPr>
              <a:t>Unutarnja sigurnost</a:t>
            </a:r>
          </a:p>
          <a:p>
            <a:pPr lvl="2">
              <a:defRPr/>
            </a:pPr>
            <a:r>
              <a:rPr lang="hr-HR" sz="2000" i="1" dirty="0" smtClean="0"/>
              <a:t>Očuvanje zakonitosti i poretka</a:t>
            </a:r>
          </a:p>
          <a:p>
            <a:pPr lvl="2">
              <a:defRPr/>
            </a:pPr>
            <a:r>
              <a:rPr lang="hr-HR" sz="2000" i="1" dirty="0" smtClean="0">
                <a:solidFill>
                  <a:srgbClr val="FF5050"/>
                </a:solidFill>
              </a:rPr>
              <a:t>Zaštita društvene i kritične infrastrukture</a:t>
            </a:r>
            <a:endParaRPr lang="en-US" sz="2000" i="1" dirty="0" smtClean="0">
              <a:solidFill>
                <a:srgbClr val="FF5050"/>
              </a:solidFill>
            </a:endParaRPr>
          </a:p>
          <a:p>
            <a:pPr lvl="1">
              <a:defRPr/>
            </a:pPr>
            <a:r>
              <a:rPr lang="hr-HR" sz="2400" dirty="0" smtClean="0">
                <a:solidFill>
                  <a:srgbClr val="0000FF"/>
                </a:solidFill>
              </a:rPr>
              <a:t>Sigurnosno samoorganiziranje </a:t>
            </a:r>
            <a:r>
              <a:rPr lang="hr-HR" sz="2000" i="1" dirty="0" smtClean="0"/>
              <a:t>civilnog društva na temelju naravnog prava svakog subjekta na samoobranu, samozaštitu i samopomoć</a:t>
            </a:r>
            <a:r>
              <a:rPr lang="hr-HR" sz="2400" dirty="0" smtClean="0"/>
              <a:t> – </a:t>
            </a:r>
            <a:r>
              <a:rPr lang="hr-HR" sz="2400" dirty="0" smtClean="0">
                <a:solidFill>
                  <a:srgbClr val="FF5050"/>
                </a:solidFill>
              </a:rPr>
              <a:t>SIGURNOSNA KULTURA</a:t>
            </a:r>
            <a:endParaRPr lang="en-US" sz="2400" dirty="0" smtClean="0">
              <a:solidFill>
                <a:srgbClr val="FF5050"/>
              </a:solidFill>
            </a:endParaRPr>
          </a:p>
          <a:p>
            <a:pPr lvl="1" eaLnBrk="1" hangingPunct="1">
              <a:lnSpc>
                <a:spcPct val="80000"/>
              </a:lnSpc>
              <a:buFont typeface="Wingdings" pitchFamily="2" charset="2"/>
              <a:buBlip>
                <a:blip r:embed="rId2"/>
              </a:buBlip>
              <a:defRPr/>
            </a:pPr>
            <a:endParaRPr lang="en-US" sz="1600" dirty="0" smtClean="0">
              <a:solidFill>
                <a:srgbClr val="0000FF"/>
              </a:solidFill>
              <a:ea typeface="+mn-ea"/>
              <a:cs typeface="+mn-cs"/>
            </a:endParaRPr>
          </a:p>
          <a:p>
            <a:pPr lvl="1" eaLnBrk="1" hangingPunct="1">
              <a:lnSpc>
                <a:spcPct val="80000"/>
              </a:lnSpc>
              <a:buFont typeface="Wingdings" pitchFamily="2" charset="2"/>
              <a:buBlip>
                <a:blip r:embed="rId2"/>
              </a:buBlip>
              <a:defRPr/>
            </a:pPr>
            <a:endParaRPr lang="hr-HR" sz="1600" dirty="0" smtClean="0">
              <a:solidFill>
                <a:srgbClr val="0000FF"/>
              </a:solidFill>
            </a:endParaRPr>
          </a:p>
          <a:p>
            <a:pPr eaLnBrk="1" hangingPunct="1">
              <a:lnSpc>
                <a:spcPct val="80000"/>
              </a:lnSpc>
              <a:buSzTx/>
              <a:buFont typeface="Wingdings" pitchFamily="2" charset="2"/>
              <a:buBlip>
                <a:blip r:embed="rId2"/>
              </a:buBlip>
              <a:defRPr/>
            </a:pPr>
            <a:endParaRPr lang="en-US" sz="2000" dirty="0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sz="2400" b="1" dirty="0"/>
              <a:t>KONCEPT DOMOVINSKE SIGURNOSTI</a:t>
            </a:r>
            <a:r>
              <a:rPr lang="hr-HR" sz="2400" dirty="0"/>
              <a:t/>
            </a:r>
            <a:br>
              <a:rPr lang="hr-HR" sz="2400" dirty="0"/>
            </a:br>
            <a:r>
              <a:rPr lang="hr-HR" sz="2400" b="1" dirty="0">
                <a:solidFill>
                  <a:srgbClr val="C00000"/>
                </a:solidFill>
              </a:rPr>
              <a:t>OBRAZOVANJE NOSITELJA KONCEPTA DS</a:t>
            </a:r>
            <a:r>
              <a:rPr lang="hr-HR" sz="2400" dirty="0"/>
              <a:t/>
            </a:r>
            <a:br>
              <a:rPr lang="hr-HR" sz="2400" dirty="0"/>
            </a:br>
            <a:endParaRPr lang="hr-HR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423" y="2175324"/>
            <a:ext cx="8559552" cy="4651647"/>
          </a:xfrm>
        </p:spPr>
        <p:txBody>
          <a:bodyPr/>
          <a:lstStyle/>
          <a:p>
            <a:r>
              <a:rPr lang="hr-HR" sz="2000" dirty="0"/>
              <a:t>ne postoji jedinstveno mjesto za obrazovanje i obuku djelatnika za zaštitu i spašavanje od katastrofa niti postoji jedinstveno mjesto </a:t>
            </a:r>
            <a:r>
              <a:rPr lang="hr-HR" sz="2000" dirty="0" smtClean="0"/>
              <a:t>za ispitivanje, testiranje </a:t>
            </a:r>
            <a:r>
              <a:rPr lang="hr-HR" sz="2000" dirty="0"/>
              <a:t>i </a:t>
            </a:r>
            <a:r>
              <a:rPr lang="hr-HR" sz="2000" dirty="0" smtClean="0"/>
              <a:t>certificiranje opreme </a:t>
            </a:r>
          </a:p>
          <a:p>
            <a:r>
              <a:rPr lang="hr-HR" sz="2000" dirty="0" smtClean="0"/>
              <a:t>obrazovanje </a:t>
            </a:r>
            <a:r>
              <a:rPr lang="hr-HR" sz="2000" dirty="0"/>
              <a:t>trenutno postoji samo za vatrogasna zanimanja </a:t>
            </a:r>
            <a:r>
              <a:rPr lang="hr-HR" sz="1600" i="1" dirty="0"/>
              <a:t>i to u Učilištu vatrogastva, zaštite i spašavanja DUZS-a u Zagrebu te u ustanovama za obrazovanje odraslih – škole Hrvatske vatrogasne zajednice u Splitu i Rijeci i Pučko učilište </a:t>
            </a:r>
            <a:r>
              <a:rPr lang="hr-HR" sz="1600" i="1" dirty="0" smtClean="0"/>
              <a:t>Split</a:t>
            </a:r>
          </a:p>
          <a:p>
            <a:r>
              <a:rPr lang="hr-HR" sz="2000" dirty="0" smtClean="0"/>
              <a:t>isto </a:t>
            </a:r>
            <a:r>
              <a:rPr lang="hr-HR" sz="2000" dirty="0"/>
              <a:t>se odnosi i na pripadnike Policije i OS </a:t>
            </a:r>
            <a:r>
              <a:rPr lang="hr-HR" sz="2000" dirty="0" smtClean="0"/>
              <a:t>RH, </a:t>
            </a:r>
            <a:r>
              <a:rPr lang="hr-HR" sz="1600" i="1" dirty="0"/>
              <a:t>ako provode obuku, provode ju na svojim poligonima i nastavnim središtima i po svojim </a:t>
            </a:r>
            <a:r>
              <a:rPr lang="hr-HR" sz="1600" i="1" dirty="0" smtClean="0"/>
              <a:t>programima</a:t>
            </a:r>
          </a:p>
          <a:p>
            <a:pPr lvl="0"/>
            <a:r>
              <a:rPr lang="hr-HR" sz="2000" dirty="0"/>
              <a:t>n</a:t>
            </a:r>
            <a:r>
              <a:rPr lang="hr-HR" sz="2000" dirty="0" smtClean="0"/>
              <a:t>edostaci trenutno postojećeg </a:t>
            </a:r>
            <a:r>
              <a:rPr lang="hr-HR" sz="2000" dirty="0"/>
              <a:t>sustav obrazovanja </a:t>
            </a:r>
            <a:r>
              <a:rPr lang="hr-HR" sz="1600" i="1" dirty="0"/>
              <a:t>pripadnika oružanih snaga, policije, vatrogastva i civilne </a:t>
            </a:r>
            <a:r>
              <a:rPr lang="hr-HR" sz="1600" dirty="0"/>
              <a:t>zaštite </a:t>
            </a:r>
            <a:r>
              <a:rPr lang="hr-HR" sz="1600" dirty="0" smtClean="0"/>
              <a:t>koji </a:t>
            </a:r>
            <a:r>
              <a:rPr lang="hr-HR" sz="1600" dirty="0"/>
              <a:t>utjeću na implementaciju i provođenje Koncepta </a:t>
            </a:r>
            <a:r>
              <a:rPr lang="hr-HR" sz="1600" dirty="0" smtClean="0"/>
              <a:t>DS</a:t>
            </a:r>
            <a:r>
              <a:rPr lang="hr-HR" sz="2000" dirty="0" smtClean="0"/>
              <a:t>: </a:t>
            </a:r>
            <a:endParaRPr lang="hr-HR" sz="2000" dirty="0"/>
          </a:p>
          <a:p>
            <a:pPr lvl="1"/>
            <a:r>
              <a:rPr lang="hr-HR" sz="1600" dirty="0"/>
              <a:t>konzervativizam obrazovnih programa koji ne prepoznaju Koncept DS</a:t>
            </a:r>
          </a:p>
          <a:p>
            <a:pPr lvl="1"/>
            <a:r>
              <a:rPr lang="hr-HR" sz="1600" dirty="0"/>
              <a:t>različiti oblici i razine obrazovanja subjekata DS</a:t>
            </a:r>
          </a:p>
          <a:p>
            <a:pPr lvl="1"/>
            <a:r>
              <a:rPr lang="hr-HR" sz="1600" dirty="0"/>
              <a:t>različitih kadrovskih i personalnih politika</a:t>
            </a:r>
          </a:p>
          <a:p>
            <a:pPr lvl="1"/>
            <a:r>
              <a:rPr lang="hr-HR" sz="1600" dirty="0"/>
              <a:t>starosna struktura i neizgrađeni sustav pričuve i njezinog obrazovanja</a:t>
            </a:r>
          </a:p>
          <a:p>
            <a:endParaRPr lang="hr-HR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2102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6682" y="33365"/>
            <a:ext cx="7793037" cy="1462087"/>
          </a:xfrm>
        </p:spPr>
        <p:txBody>
          <a:bodyPr/>
          <a:lstStyle/>
          <a:p>
            <a:pPr algn="ctr"/>
            <a:r>
              <a:rPr lang="hr-HR" sz="2400" b="1" dirty="0"/>
              <a:t>KONCEPT DOMOVINSKE SIGURNOSTI</a:t>
            </a:r>
            <a:r>
              <a:rPr lang="hr-HR" sz="2400" dirty="0"/>
              <a:t/>
            </a:r>
            <a:br>
              <a:rPr lang="hr-HR" sz="2400" dirty="0"/>
            </a:br>
            <a:r>
              <a:rPr lang="hr-HR" sz="2400" b="1" dirty="0">
                <a:solidFill>
                  <a:srgbClr val="C00000"/>
                </a:solidFill>
              </a:rPr>
              <a:t>OBRAZOVANJE NOSITELJA KONCEPTA </a:t>
            </a:r>
            <a:r>
              <a:rPr lang="hr-HR" sz="2400" b="1" dirty="0" smtClean="0">
                <a:solidFill>
                  <a:srgbClr val="C00000"/>
                </a:solidFill>
              </a:rPr>
              <a:t>DS</a:t>
            </a:r>
            <a:br>
              <a:rPr lang="hr-HR" sz="2400" b="1" dirty="0" smtClean="0">
                <a:solidFill>
                  <a:srgbClr val="C00000"/>
                </a:solidFill>
              </a:rPr>
            </a:br>
            <a:r>
              <a:rPr lang="hr-HR" sz="2400" b="1" dirty="0" smtClean="0">
                <a:solidFill>
                  <a:srgbClr val="C00000"/>
                </a:solidFill>
              </a:rPr>
              <a:t>U ZAGREBU</a:t>
            </a:r>
            <a:endParaRPr lang="hr-HR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423" y="2175324"/>
            <a:ext cx="8559552" cy="4651647"/>
          </a:xfrm>
        </p:spPr>
        <p:txBody>
          <a:bodyPr/>
          <a:lstStyle/>
          <a:p>
            <a:r>
              <a:rPr lang="hr-HR" sz="2000" dirty="0"/>
              <a:t>n</a:t>
            </a:r>
            <a:r>
              <a:rPr lang="hr-HR" sz="2000" dirty="0" smtClean="0"/>
              <a:t>e </a:t>
            </a:r>
            <a:r>
              <a:rPr lang="hr-HR" sz="2000" dirty="0"/>
              <a:t>postoji jedinstveni obučni centar za izvršitelje Koncepta, kao niti obučni centar za terensku obuku i zajedničke </a:t>
            </a:r>
            <a:r>
              <a:rPr lang="hr-HR" sz="2000" dirty="0" smtClean="0"/>
              <a:t>vježbe</a:t>
            </a:r>
          </a:p>
          <a:p>
            <a:r>
              <a:rPr lang="hr-HR" sz="2000" dirty="0" smtClean="0"/>
              <a:t>vježbe </a:t>
            </a:r>
            <a:r>
              <a:rPr lang="hr-HR" sz="2000" dirty="0"/>
              <a:t>za vatrogasne snage i snage civilne zaštite izvode se na raznim mjestima u Zagrebu i drugim dijelovima Hrvatske (ovisno o geografskoj lokaciji pojedine </a:t>
            </a:r>
            <a:r>
              <a:rPr lang="hr-HR" sz="2000" dirty="0" smtClean="0"/>
              <a:t>postrojbe)</a:t>
            </a:r>
          </a:p>
          <a:p>
            <a:r>
              <a:rPr lang="hr-HR" sz="2000" dirty="0" smtClean="0"/>
              <a:t>snage </a:t>
            </a:r>
            <a:r>
              <a:rPr lang="hr-HR" sz="2000" dirty="0"/>
              <a:t>DUZS-a koriste poligone na Ksaveru, Sljemenu i u okolici rijeke Save u Zagrebu, a postrojbe sa središtima u drugim hrvatskim gradovima za vježbe koriste poligone koji se nalaze u njihovoj </a:t>
            </a:r>
            <a:r>
              <a:rPr lang="hr-HR" sz="2000" dirty="0" smtClean="0"/>
              <a:t>blizini</a:t>
            </a:r>
          </a:p>
          <a:p>
            <a:r>
              <a:rPr lang="hr-HR" sz="2000" dirty="0" smtClean="0"/>
              <a:t>pri </a:t>
            </a:r>
            <a:r>
              <a:rPr lang="hr-HR" sz="2000" dirty="0"/>
              <a:t>tome DUZS snažno ovisi o suradnji s drugim tijelima koja mu trebaju dati suglasnost i ustupiti svoje prostore za potrebe vježbi koje se ne mogu izvoditi u prostorima Učilišta vatrogastva, zaštite i spašavanja DUZS-a lociranog u urbanom dijelu grada u Zagrebu (Ksaverska ulica). </a:t>
            </a:r>
            <a:endParaRPr lang="hr-HR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3027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sz="2400" b="1" dirty="0"/>
              <a:t>KONCEPT DOMOVINSKE SIGURNOSTI</a:t>
            </a:r>
            <a:r>
              <a:rPr lang="hr-HR" sz="2400" dirty="0"/>
              <a:t/>
            </a:r>
            <a:br>
              <a:rPr lang="hr-HR" sz="2400" dirty="0"/>
            </a:br>
            <a:r>
              <a:rPr lang="hr-HR" sz="2400" b="1" dirty="0">
                <a:solidFill>
                  <a:srgbClr val="C00000"/>
                </a:solidFill>
              </a:rPr>
              <a:t>OBRAZOVANJE NOSITELJA KONCEPTA DS</a:t>
            </a:r>
            <a:r>
              <a:rPr lang="hr-HR" sz="2400" dirty="0"/>
              <a:t/>
            </a:r>
            <a:br>
              <a:rPr lang="hr-HR" sz="2400" dirty="0"/>
            </a:br>
            <a:endParaRPr lang="hr-HR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423" y="2175324"/>
            <a:ext cx="8559552" cy="4651647"/>
          </a:xfrm>
        </p:spPr>
        <p:txBody>
          <a:bodyPr/>
          <a:lstStyle/>
          <a:p>
            <a:pPr marL="0" indent="0">
              <a:buNone/>
            </a:pPr>
            <a:r>
              <a:rPr lang="hr-HR" sz="2000" dirty="0"/>
              <a:t>S obzirom na kompleksnost tema i sadržaja izobrazbe upravne i zapovjedne razine, obuke instruktora i poligonskih vježbi i trenaža, </a:t>
            </a:r>
            <a:r>
              <a:rPr lang="hr-HR" sz="2000" b="1" dirty="0" smtClean="0">
                <a:solidFill>
                  <a:srgbClr val="0000FF"/>
                </a:solidFill>
              </a:rPr>
              <a:t>nužno je: </a:t>
            </a:r>
          </a:p>
          <a:p>
            <a:pPr marL="0" indent="0">
              <a:buNone/>
            </a:pPr>
            <a:endParaRPr lang="hr-HR" sz="2000" dirty="0">
              <a:solidFill>
                <a:srgbClr val="0000FF"/>
              </a:solidFill>
            </a:endParaRPr>
          </a:p>
          <a:p>
            <a:pPr lvl="0"/>
            <a:r>
              <a:rPr lang="hr-HR" sz="2000" b="1" dirty="0">
                <a:solidFill>
                  <a:srgbClr val="0000FF"/>
                </a:solidFill>
              </a:rPr>
              <a:t>Ustrojavanje Nastavnog središta za domovinsku sigurnost </a:t>
            </a:r>
            <a:r>
              <a:rPr lang="hr-HR" sz="1800" i="1" dirty="0" smtClean="0"/>
              <a:t>(u </a:t>
            </a:r>
            <a:r>
              <a:rPr lang="hr-HR" sz="1800" i="1" dirty="0"/>
              <a:t>Hrvatskom vojnom </a:t>
            </a:r>
            <a:r>
              <a:rPr lang="hr-HR" sz="1800" i="1" dirty="0" smtClean="0"/>
              <a:t>učilištu?)</a:t>
            </a:r>
            <a:r>
              <a:rPr lang="hr-HR" sz="2000" b="1" dirty="0" smtClean="0"/>
              <a:t>, </a:t>
            </a:r>
            <a:r>
              <a:rPr lang="hr-HR" sz="2000" dirty="0"/>
              <a:t>a čija je sastavnica </a:t>
            </a:r>
            <a:r>
              <a:rPr lang="hr-HR" sz="2000" b="1" dirty="0">
                <a:solidFill>
                  <a:srgbClr val="0000FF"/>
                </a:solidFill>
              </a:rPr>
              <a:t>i Nacionalni poligon za praktičnu obuku i vježbe nositelja DS</a:t>
            </a:r>
            <a:r>
              <a:rPr lang="hr-HR" sz="2000" b="1" dirty="0"/>
              <a:t> </a:t>
            </a:r>
            <a:r>
              <a:rPr lang="hr-HR" sz="1800" i="1" dirty="0" smtClean="0"/>
              <a:t>(poligonu Jastrebarsko?) </a:t>
            </a:r>
            <a:r>
              <a:rPr lang="hr-HR" sz="2000" b="1" dirty="0" smtClean="0">
                <a:solidFill>
                  <a:srgbClr val="0000FF"/>
                </a:solidFill>
              </a:rPr>
              <a:t>te uspostavu </a:t>
            </a:r>
            <a:r>
              <a:rPr lang="hr-HR" sz="2000" b="1" dirty="0">
                <a:solidFill>
                  <a:srgbClr val="0000FF"/>
                </a:solidFill>
              </a:rPr>
              <a:t>koncepta obuke instruktora</a:t>
            </a:r>
            <a:endParaRPr lang="hr-HR" sz="2000" i="1" dirty="0" smtClean="0">
              <a:solidFill>
                <a:srgbClr val="0000FF"/>
              </a:solidFill>
            </a:endParaRPr>
          </a:p>
          <a:p>
            <a:pPr lvl="0"/>
            <a:endParaRPr lang="hr-HR" sz="2000" i="1" dirty="0"/>
          </a:p>
          <a:p>
            <a:r>
              <a:rPr lang="hr-HR" sz="2000" b="1" dirty="0">
                <a:solidFill>
                  <a:srgbClr val="0000FF"/>
                </a:solidFill>
              </a:rPr>
              <a:t>Izobrazbu</a:t>
            </a:r>
            <a:r>
              <a:rPr lang="hr-HR" sz="2000" b="1" dirty="0"/>
              <a:t> </a:t>
            </a:r>
            <a:r>
              <a:rPr lang="hr-HR" sz="1800" i="1" dirty="0"/>
              <a:t>nužnu za operacionalizaciju Koncepta </a:t>
            </a:r>
            <a:r>
              <a:rPr lang="hr-HR" sz="2000" i="1" dirty="0"/>
              <a:t>DS</a:t>
            </a:r>
            <a:r>
              <a:rPr lang="hr-HR" sz="2000" b="1" dirty="0"/>
              <a:t> </a:t>
            </a:r>
            <a:r>
              <a:rPr lang="hr-HR" sz="1800" i="1" dirty="0"/>
              <a:t>potrebno je provoditi </a:t>
            </a:r>
            <a:r>
              <a:rPr lang="hr-HR" sz="2000" b="1" dirty="0">
                <a:solidFill>
                  <a:srgbClr val="0000FF"/>
                </a:solidFill>
              </a:rPr>
              <a:t>i kroz postojeće obrazovne sustave izvršnih nositelja Koncepta DS: </a:t>
            </a:r>
            <a:r>
              <a:rPr lang="hr-HR" sz="1800" dirty="0"/>
              <a:t>MORH i OS RH, MUP i Policija RH, MZSS, MP, DUZS i nevladine organizacije poput CK, GSS, </a:t>
            </a:r>
            <a:r>
              <a:rPr lang="hr-HR" sz="2000" b="1" dirty="0" smtClean="0">
                <a:solidFill>
                  <a:srgbClr val="0000FF"/>
                </a:solidFill>
              </a:rPr>
              <a:t>uvođenjem </a:t>
            </a:r>
            <a:r>
              <a:rPr lang="hr-HR" sz="2000" b="1" dirty="0">
                <a:solidFill>
                  <a:srgbClr val="0000FF"/>
                </a:solidFill>
              </a:rPr>
              <a:t>novih predmeta ili ciljanih i tematskih seminara i </a:t>
            </a:r>
            <a:r>
              <a:rPr lang="hr-HR" sz="2000" b="1" dirty="0" smtClean="0">
                <a:solidFill>
                  <a:srgbClr val="0000FF"/>
                </a:solidFill>
              </a:rPr>
              <a:t>tečajeva.</a:t>
            </a:r>
            <a:endParaRPr lang="hr-HR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91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sz="2400" b="1" dirty="0"/>
              <a:t>KONCEPT DOMOVINSKE SIGURNOSTI</a:t>
            </a:r>
            <a:r>
              <a:rPr lang="hr-HR" sz="2400" dirty="0"/>
              <a:t/>
            </a:r>
            <a:br>
              <a:rPr lang="hr-HR" sz="2400" dirty="0"/>
            </a:br>
            <a:r>
              <a:rPr lang="hr-HR" sz="2400" b="1" dirty="0">
                <a:solidFill>
                  <a:srgbClr val="C00000"/>
                </a:solidFill>
              </a:rPr>
              <a:t>OBRAZOVANJE NOSITELJA KONCEPTA DS</a:t>
            </a:r>
            <a:r>
              <a:rPr lang="hr-HR" sz="2400" dirty="0"/>
              <a:t/>
            </a:r>
            <a:br>
              <a:rPr lang="hr-HR" sz="2400" dirty="0"/>
            </a:br>
            <a:endParaRPr lang="hr-HR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423" y="1988840"/>
            <a:ext cx="8559552" cy="4680520"/>
          </a:xfrm>
        </p:spPr>
        <p:txBody>
          <a:bodyPr/>
          <a:lstStyle/>
          <a:p>
            <a:pPr marL="0" lvl="0" indent="0">
              <a:buNone/>
            </a:pPr>
            <a:r>
              <a:rPr lang="hr-HR" sz="2000" b="1" dirty="0">
                <a:solidFill>
                  <a:srgbClr val="0000FF"/>
                </a:solidFill>
              </a:rPr>
              <a:t>Nastavno središte Domovinske sigurnosti – praktična, poligonska nastava timova i </a:t>
            </a:r>
            <a:r>
              <a:rPr lang="hr-HR" sz="2000" b="1" dirty="0" smtClean="0">
                <a:solidFill>
                  <a:srgbClr val="0000FF"/>
                </a:solidFill>
              </a:rPr>
              <a:t>postrojbi:</a:t>
            </a:r>
            <a:endParaRPr lang="hr-HR" sz="2000" dirty="0">
              <a:solidFill>
                <a:srgbClr val="0000FF"/>
              </a:solidFill>
            </a:endParaRPr>
          </a:p>
          <a:p>
            <a:pPr lvl="0"/>
            <a:r>
              <a:rPr lang="hr-HR" sz="1800" dirty="0" smtClean="0"/>
              <a:t>Poligon </a:t>
            </a:r>
            <a:r>
              <a:rPr lang="hr-HR" sz="1800" dirty="0"/>
              <a:t>za vatrogasnu obuku požara otvorenih prostora i </a:t>
            </a:r>
            <a:r>
              <a:rPr lang="hr-HR" sz="1800" dirty="0" smtClean="0"/>
              <a:t>u </a:t>
            </a:r>
            <a:r>
              <a:rPr lang="hr-HR" sz="1800" dirty="0"/>
              <a:t>objektima </a:t>
            </a:r>
          </a:p>
          <a:p>
            <a:pPr lvl="0"/>
            <a:r>
              <a:rPr lang="hr-HR" sz="1800" dirty="0"/>
              <a:t>Poligon za obuku snaga CZ u zaštiti i spašavanju u urbanim sredinama (</a:t>
            </a:r>
            <a:r>
              <a:rPr lang="hr-HR" sz="1800" i="1" dirty="0"/>
              <a:t>Urban Search and Rescue</a:t>
            </a:r>
            <a:r>
              <a:rPr lang="hr-HR" sz="1800" dirty="0"/>
              <a:t>)</a:t>
            </a:r>
          </a:p>
          <a:p>
            <a:pPr lvl="0"/>
            <a:r>
              <a:rPr lang="hr-HR" sz="1800" dirty="0"/>
              <a:t>Poligon za obuku u slučaju industrijskih akcidenata i akcidenata u transportu opasnih tvari</a:t>
            </a:r>
          </a:p>
          <a:p>
            <a:pPr lvl="0"/>
            <a:r>
              <a:rPr lang="hr-HR" sz="1800" dirty="0"/>
              <a:t>Poligon za antiterorističku obuku u urbanom središtu</a:t>
            </a:r>
          </a:p>
          <a:p>
            <a:pPr lvl="0"/>
            <a:r>
              <a:rPr lang="hr-HR" sz="1800" dirty="0"/>
              <a:t>Poligon za zaštitu i spašavanje na vodi</a:t>
            </a:r>
          </a:p>
          <a:p>
            <a:pPr lvl="0"/>
            <a:r>
              <a:rPr lang="hr-HR" sz="1800" dirty="0"/>
              <a:t>Poligon za obuku humanog razminiranja, borbu protiv improviziranih eksplozivnih naprava i ostalih minsko-eksplozivnih sredstava</a:t>
            </a:r>
          </a:p>
          <a:p>
            <a:pPr lvl="0"/>
            <a:r>
              <a:rPr lang="hr-HR" sz="1800" dirty="0"/>
              <a:t>Poligon za obranu od nuklearnih, radioloških, kemijskih i bioloških prijetnji  </a:t>
            </a:r>
          </a:p>
          <a:p>
            <a:pPr lvl="0"/>
            <a:r>
              <a:rPr lang="hr-HR" sz="1800" dirty="0"/>
              <a:t>Poligon za zaštitu, traganje i spašavanje u otvorenim prostorima</a:t>
            </a:r>
          </a:p>
          <a:p>
            <a:pPr lvl="0"/>
            <a:r>
              <a:rPr lang="hr-HR" sz="1800" dirty="0"/>
              <a:t>Poligon za ispitivanje, testiranje i certificiranje sredstava i opreme za humano razminiranje i borbu protiv IEN/MES</a:t>
            </a:r>
          </a:p>
          <a:p>
            <a:pPr marL="0" indent="0">
              <a:buNone/>
            </a:pPr>
            <a:endParaRPr lang="hr-HR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2369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116632"/>
            <a:ext cx="7793037" cy="1462087"/>
          </a:xfrm>
        </p:spPr>
        <p:txBody>
          <a:bodyPr/>
          <a:lstStyle/>
          <a:p>
            <a:pPr algn="ctr"/>
            <a:r>
              <a:rPr lang="hr-HR" sz="2400" b="1" dirty="0"/>
              <a:t>KONCEPT DOMOVINSKE SIGURNOSTI</a:t>
            </a:r>
            <a:r>
              <a:rPr lang="hr-HR" sz="2400" dirty="0"/>
              <a:t/>
            </a:r>
            <a:br>
              <a:rPr lang="hr-HR" sz="2400" dirty="0"/>
            </a:br>
            <a:r>
              <a:rPr lang="hr-HR" sz="2400" b="1" dirty="0">
                <a:solidFill>
                  <a:srgbClr val="C00000"/>
                </a:solidFill>
              </a:rPr>
              <a:t>ODGOJ </a:t>
            </a:r>
            <a:r>
              <a:rPr lang="hr-HR" sz="2400" b="1" dirty="0" smtClean="0">
                <a:solidFill>
                  <a:srgbClr val="C00000"/>
                </a:solidFill>
              </a:rPr>
              <a:t>U </a:t>
            </a:r>
            <a:r>
              <a:rPr lang="hr-HR" sz="2400" b="1" dirty="0">
                <a:solidFill>
                  <a:srgbClr val="C00000"/>
                </a:solidFill>
              </a:rPr>
              <a:t>SLUŽBI RAZVOJA SIGURNOSNE </a:t>
            </a:r>
            <a:r>
              <a:rPr lang="hr-HR" sz="2400" b="1" dirty="0" smtClean="0">
                <a:solidFill>
                  <a:srgbClr val="C00000"/>
                </a:solidFill>
              </a:rPr>
              <a:t>KULTURE</a:t>
            </a:r>
            <a:endParaRPr lang="hr-HR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423" y="1988840"/>
            <a:ext cx="8559552" cy="4680520"/>
          </a:xfrm>
        </p:spPr>
        <p:txBody>
          <a:bodyPr/>
          <a:lstStyle/>
          <a:p>
            <a:pPr marL="0" indent="0">
              <a:buNone/>
            </a:pPr>
            <a:r>
              <a:rPr lang="hr-HR" sz="2000" dirty="0"/>
              <a:t>Zbog svih, u uvodu kratko navedenih, suvremenih društvenih i tehnoloških promjena i u vezi s njima i svih suvremenih prirodnih i antropogenih ugroza koje tako snažno mogu utjecati na opstanak i prosperitet naroda i nacije, nužno se nameće, </a:t>
            </a:r>
            <a:endParaRPr lang="hr-HR" sz="2000" dirty="0" smtClean="0"/>
          </a:p>
          <a:p>
            <a:r>
              <a:rPr lang="hr-HR" sz="2000" b="1" dirty="0" smtClean="0">
                <a:solidFill>
                  <a:srgbClr val="0000FF"/>
                </a:solidFill>
              </a:rPr>
              <a:t>pored </a:t>
            </a:r>
            <a:r>
              <a:rPr lang="hr-HR" sz="2000" b="1" dirty="0">
                <a:solidFill>
                  <a:srgbClr val="0000FF"/>
                </a:solidFill>
              </a:rPr>
              <a:t>tri odgojna cilja:</a:t>
            </a:r>
            <a:r>
              <a:rPr lang="hr-HR" sz="2000" b="1" dirty="0"/>
              <a:t> </a:t>
            </a:r>
            <a:r>
              <a:rPr lang="hr-HR" sz="2000" dirty="0"/>
              <a:t>humanističkog, ekonomskog i socijalnog,</a:t>
            </a:r>
            <a:r>
              <a:rPr lang="hr-HR" sz="2000" b="1" dirty="0"/>
              <a:t> </a:t>
            </a:r>
            <a:r>
              <a:rPr lang="hr-HR" sz="2000" b="1" dirty="0" smtClean="0">
                <a:solidFill>
                  <a:srgbClr val="0000FF"/>
                </a:solidFill>
              </a:rPr>
              <a:t>i</a:t>
            </a:r>
          </a:p>
          <a:p>
            <a:r>
              <a:rPr lang="hr-HR" sz="2000" b="1" dirty="0" smtClean="0">
                <a:solidFill>
                  <a:srgbClr val="0000FF"/>
                </a:solidFill>
              </a:rPr>
              <a:t>četvrti </a:t>
            </a:r>
            <a:r>
              <a:rPr lang="hr-HR" sz="2000" b="1" dirty="0">
                <a:solidFill>
                  <a:srgbClr val="0000FF"/>
                </a:solidFill>
              </a:rPr>
              <a:t>cilj</a:t>
            </a:r>
            <a:r>
              <a:rPr lang="hr-HR" sz="2000" b="1" dirty="0"/>
              <a:t> </a:t>
            </a:r>
            <a:r>
              <a:rPr lang="hr-HR" sz="2000" dirty="0"/>
              <a:t>koji odgoj treba ostvariti, a to je</a:t>
            </a:r>
            <a:r>
              <a:rPr lang="hr-HR" sz="2000" b="1" dirty="0"/>
              <a:t> </a:t>
            </a:r>
            <a:r>
              <a:rPr lang="hr-HR" sz="2000" b="1" dirty="0">
                <a:solidFill>
                  <a:srgbClr val="0000FF"/>
                </a:solidFill>
              </a:rPr>
              <a:t>sigurnosni</a:t>
            </a:r>
            <a:r>
              <a:rPr lang="hr-HR" sz="2000" dirty="0">
                <a:solidFill>
                  <a:srgbClr val="0000FF"/>
                </a:solidFill>
              </a:rPr>
              <a:t>.</a:t>
            </a:r>
            <a:r>
              <a:rPr lang="hr-HR" sz="2000" dirty="0"/>
              <a:t> </a:t>
            </a:r>
          </a:p>
          <a:p>
            <a:pPr marL="0" indent="0">
              <a:buNone/>
            </a:pPr>
            <a:endParaRPr lang="hr-HR" sz="2000" dirty="0" smtClean="0"/>
          </a:p>
          <a:p>
            <a:pPr marL="0" indent="0">
              <a:buNone/>
            </a:pPr>
            <a:r>
              <a:rPr lang="hr-HR" sz="2000" dirty="0" smtClean="0">
                <a:solidFill>
                  <a:srgbClr val="0000FF"/>
                </a:solidFill>
              </a:rPr>
              <a:t>Spoj </a:t>
            </a:r>
            <a:r>
              <a:rPr lang="hr-HR" sz="2000" dirty="0">
                <a:solidFill>
                  <a:srgbClr val="0000FF"/>
                </a:solidFill>
              </a:rPr>
              <a:t>i ostvarenje socijalnog i sigurnosnog odgojnog cilja </a:t>
            </a:r>
            <a:r>
              <a:rPr lang="hr-HR" sz="2000" dirty="0"/>
              <a:t>stvara se „</a:t>
            </a:r>
            <a:r>
              <a:rPr lang="hr-HR" sz="2000" dirty="0">
                <a:solidFill>
                  <a:srgbClr val="0000FF"/>
                </a:solidFill>
              </a:rPr>
              <a:t>sigurnosno odgojen, kulturan</a:t>
            </a:r>
            <a:r>
              <a:rPr lang="hr-HR" sz="2000" dirty="0"/>
              <a:t>“ pojedinac sa „</a:t>
            </a:r>
            <a:r>
              <a:rPr lang="hr-HR" sz="2000" dirty="0">
                <a:solidFill>
                  <a:srgbClr val="0000FF"/>
                </a:solidFill>
              </a:rPr>
              <a:t>sigurnosnom kulturom</a:t>
            </a:r>
            <a:r>
              <a:rPr lang="hr-HR" sz="2000" dirty="0"/>
              <a:t>“ </a:t>
            </a:r>
            <a:r>
              <a:rPr lang="hr-HR" sz="2000" dirty="0" smtClean="0"/>
              <a:t>koji</a:t>
            </a:r>
          </a:p>
          <a:p>
            <a:r>
              <a:rPr lang="hr-HR" sz="2000" dirty="0" smtClean="0"/>
              <a:t>stvara  </a:t>
            </a:r>
            <a:r>
              <a:rPr lang="hr-HR" sz="2000" dirty="0"/>
              <a:t>homogeno društvo svjesno svih suvremenih ugroza opstojnosti i prosperiteta naroda, nacije i države </a:t>
            </a:r>
            <a:endParaRPr lang="hr-HR" sz="2000" dirty="0" smtClean="0"/>
          </a:p>
          <a:p>
            <a:r>
              <a:rPr lang="hr-HR" sz="2000" dirty="0" smtClean="0"/>
              <a:t>i </a:t>
            </a:r>
            <a:r>
              <a:rPr lang="hr-HR" sz="2000" dirty="0"/>
              <a:t>spremno, ispunjenjem i obrazovnog cilja, na obranu i zaštitu od svih suvremenih ugroza.</a:t>
            </a:r>
          </a:p>
          <a:p>
            <a:pPr marL="0" indent="0">
              <a:buNone/>
            </a:pPr>
            <a:endParaRPr lang="hr-HR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2745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116632"/>
            <a:ext cx="7793037" cy="1462087"/>
          </a:xfrm>
        </p:spPr>
        <p:txBody>
          <a:bodyPr/>
          <a:lstStyle/>
          <a:p>
            <a:pPr algn="ctr"/>
            <a:r>
              <a:rPr lang="hr-HR" sz="2400" b="1" dirty="0"/>
              <a:t>KONCEPT DOMOVINSKE SIGURNOSTI</a:t>
            </a:r>
            <a:r>
              <a:rPr lang="hr-HR" sz="2400" dirty="0"/>
              <a:t/>
            </a:r>
            <a:br>
              <a:rPr lang="hr-HR" sz="2400" dirty="0"/>
            </a:br>
            <a:r>
              <a:rPr lang="hr-HR" sz="2400" b="1" dirty="0" smtClean="0">
                <a:solidFill>
                  <a:srgbClr val="C00000"/>
                </a:solidFill>
              </a:rPr>
              <a:t>OBRAZOVANJE U </a:t>
            </a:r>
            <a:r>
              <a:rPr lang="hr-HR" sz="2400" b="1" dirty="0">
                <a:solidFill>
                  <a:srgbClr val="C00000"/>
                </a:solidFill>
              </a:rPr>
              <a:t>SLUŽBI RAZVOJA SIGURNOSNE </a:t>
            </a:r>
            <a:r>
              <a:rPr lang="hr-HR" sz="2400" b="1" dirty="0" smtClean="0">
                <a:solidFill>
                  <a:srgbClr val="C00000"/>
                </a:solidFill>
              </a:rPr>
              <a:t>KULTURE</a:t>
            </a:r>
            <a:endParaRPr lang="hr-HR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423" y="1988840"/>
            <a:ext cx="8559552" cy="4680520"/>
          </a:xfrm>
        </p:spPr>
        <p:txBody>
          <a:bodyPr/>
          <a:lstStyle/>
          <a:p>
            <a:r>
              <a:rPr lang="hr-HR" sz="2000" dirty="0" smtClean="0"/>
              <a:t>OBRAZOVANJE je </a:t>
            </a:r>
            <a:r>
              <a:rPr lang="hr-HR" sz="2000" dirty="0"/>
              <a:t>usvajanje i stjecanje znanja, vještina i navika, bilo da oni predstavljaju temelj općoj kulturi ili specifična znanja iz nekog određenog područja ljudske djelatnosti ili znanosti.</a:t>
            </a:r>
          </a:p>
          <a:p>
            <a:r>
              <a:rPr lang="hr-HR" sz="2000" b="1" dirty="0">
                <a:solidFill>
                  <a:srgbClr val="0000FF"/>
                </a:solidFill>
              </a:rPr>
              <a:t>EU </a:t>
            </a:r>
            <a:r>
              <a:rPr lang="hr-HR" sz="2000" b="1" dirty="0"/>
              <a:t>je već početkom 2000. godine zaključila da je </a:t>
            </a:r>
            <a:r>
              <a:rPr lang="hr-HR" sz="2000" b="1" dirty="0">
                <a:solidFill>
                  <a:srgbClr val="0000FF"/>
                </a:solidFill>
              </a:rPr>
              <a:t>glavna prijetnja</a:t>
            </a:r>
            <a:r>
              <a:rPr lang="hr-HR" sz="2000" b="1" dirty="0"/>
              <a:t>, </a:t>
            </a:r>
            <a:r>
              <a:rPr lang="hr-HR" sz="2000" b="1" dirty="0" smtClean="0"/>
              <a:t>sa svim ranije navedenim </a:t>
            </a:r>
            <a:r>
              <a:rPr lang="hr-HR" sz="2000" b="1" dirty="0"/>
              <a:t>ugrozama, </a:t>
            </a:r>
            <a:r>
              <a:rPr lang="hr-HR" sz="2000" b="1" dirty="0">
                <a:solidFill>
                  <a:srgbClr val="0000FF"/>
                </a:solidFill>
              </a:rPr>
              <a:t>usmjerena financijskoj i ekonomskoj sigurnost poslovanja</a:t>
            </a:r>
            <a:r>
              <a:rPr lang="hr-HR" sz="2000" b="1" dirty="0"/>
              <a:t>, a ne teritorijalnoj </a:t>
            </a:r>
            <a:r>
              <a:rPr lang="hr-HR" sz="2000" b="1" dirty="0" smtClean="0"/>
              <a:t>cjelovitosti</a:t>
            </a:r>
            <a:r>
              <a:rPr lang="hr-HR" sz="2000" dirty="0" smtClean="0"/>
              <a:t> </a:t>
            </a:r>
          </a:p>
          <a:p>
            <a:r>
              <a:rPr lang="hr-HR" sz="2000" b="1" dirty="0" smtClean="0"/>
              <a:t>analize </a:t>
            </a:r>
            <a:r>
              <a:rPr lang="hr-HR" sz="2000" b="1" dirty="0"/>
              <a:t>i odgovori na navedene oblike prijetnji može dati samo pojedinac i društvo</a:t>
            </a:r>
            <a:r>
              <a:rPr lang="hr-HR" sz="2000" dirty="0"/>
              <a:t> (država, nacija) </a:t>
            </a:r>
            <a:r>
              <a:rPr lang="hr-HR" sz="2000" b="1" dirty="0"/>
              <a:t>s izgrađenom i primjenjenom u svakodnevnom životu sigurnosnom </a:t>
            </a:r>
            <a:r>
              <a:rPr lang="hr-HR" sz="2000" b="1" dirty="0" smtClean="0"/>
              <a:t>kulturom</a:t>
            </a:r>
          </a:p>
          <a:p>
            <a:r>
              <a:rPr lang="hr-HR" sz="2000" b="1" dirty="0" smtClean="0">
                <a:solidFill>
                  <a:srgbClr val="0000FF"/>
                </a:solidFill>
              </a:rPr>
              <a:t>Odgoj </a:t>
            </a:r>
            <a:r>
              <a:rPr lang="hr-HR" sz="2000" b="1" dirty="0">
                <a:solidFill>
                  <a:srgbClr val="0000FF"/>
                </a:solidFill>
              </a:rPr>
              <a:t>i obrazovanje pri tome su od krucijalnog značenja. </a:t>
            </a:r>
            <a:endParaRPr lang="hr-HR" sz="2000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hr-HR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1517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116632"/>
            <a:ext cx="7793037" cy="1462087"/>
          </a:xfrm>
        </p:spPr>
        <p:txBody>
          <a:bodyPr/>
          <a:lstStyle/>
          <a:p>
            <a:pPr algn="ctr"/>
            <a:r>
              <a:rPr lang="hr-HR" sz="2400" b="1" dirty="0"/>
              <a:t>KONCEPT DOMOVINSKE SIGURNOSTI</a:t>
            </a:r>
            <a:r>
              <a:rPr lang="hr-HR" sz="2400" dirty="0"/>
              <a:t/>
            </a:r>
            <a:br>
              <a:rPr lang="hr-HR" sz="2400" dirty="0"/>
            </a:br>
            <a:r>
              <a:rPr lang="hr-HR" sz="2400" b="1" dirty="0" smtClean="0">
                <a:solidFill>
                  <a:srgbClr val="C00000"/>
                </a:solidFill>
              </a:rPr>
              <a:t>OBRAZOVANJE U </a:t>
            </a:r>
            <a:r>
              <a:rPr lang="hr-HR" sz="2400" b="1" dirty="0">
                <a:solidFill>
                  <a:srgbClr val="C00000"/>
                </a:solidFill>
              </a:rPr>
              <a:t>SLUŽBI RAZVOJA SIGURNOSNE </a:t>
            </a:r>
            <a:r>
              <a:rPr lang="hr-HR" sz="2400" b="1" dirty="0" smtClean="0">
                <a:solidFill>
                  <a:srgbClr val="C00000"/>
                </a:solidFill>
              </a:rPr>
              <a:t>KULTURE</a:t>
            </a:r>
            <a:endParaRPr lang="hr-HR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772816"/>
            <a:ext cx="8559552" cy="4968552"/>
          </a:xfrm>
        </p:spPr>
        <p:txBody>
          <a:bodyPr/>
          <a:lstStyle/>
          <a:p>
            <a:pPr marL="0" indent="0">
              <a:buNone/>
            </a:pPr>
            <a:r>
              <a:rPr lang="hr-HR" sz="2000" b="1" dirty="0"/>
              <a:t>Situacija u RH:</a:t>
            </a:r>
            <a:endParaRPr lang="hr-HR" sz="2000" dirty="0"/>
          </a:p>
          <a:p>
            <a:pPr lvl="0"/>
            <a:r>
              <a:rPr lang="hr-HR" sz="2000" dirty="0"/>
              <a:t>o</a:t>
            </a:r>
            <a:r>
              <a:rPr lang="hr-HR" sz="2000" dirty="0" smtClean="0"/>
              <a:t>smišljeni </a:t>
            </a:r>
            <a:r>
              <a:rPr lang="hr-HR" sz="2000" dirty="0"/>
              <a:t>i jedinstveni program </a:t>
            </a:r>
            <a:r>
              <a:rPr lang="hr-HR" sz="2000" b="1" dirty="0"/>
              <a:t>obrazovanja predškolskog</a:t>
            </a:r>
            <a:r>
              <a:rPr lang="hr-HR" sz="2000" dirty="0"/>
              <a:t> uzrasta ne </a:t>
            </a:r>
            <a:r>
              <a:rPr lang="hr-HR" sz="2000" dirty="0" smtClean="0"/>
              <a:t>postoji</a:t>
            </a:r>
            <a:endParaRPr lang="hr-HR" sz="2000" dirty="0"/>
          </a:p>
          <a:p>
            <a:pPr lvl="0"/>
            <a:r>
              <a:rPr lang="hr-HR" sz="2000" dirty="0"/>
              <a:t>DUZS već nekoliko (i više) godina pokušava, preko Agencije za znanost i obrazovanje, ugraditi u </a:t>
            </a:r>
            <a:r>
              <a:rPr lang="hr-HR" sz="2000" b="1" dirty="0"/>
              <a:t>nastavne programe osnovno školskog obrazovanja </a:t>
            </a:r>
            <a:r>
              <a:rPr lang="hr-HR" sz="2000" dirty="0"/>
              <a:t>jedan nastavni sat svaki mjesec o okviru razredne nastave na temu zaštite i spašavanja, no za sada bez </a:t>
            </a:r>
            <a:r>
              <a:rPr lang="hr-HR" sz="2000" dirty="0" smtClean="0"/>
              <a:t>rezultata</a:t>
            </a:r>
            <a:endParaRPr lang="hr-HR" sz="2000" dirty="0"/>
          </a:p>
          <a:p>
            <a:pPr lvl="0"/>
            <a:r>
              <a:rPr lang="hr-HR" sz="2000" b="1" dirty="0"/>
              <a:t>Obrazovni program na srednjoškolskoj razini</a:t>
            </a:r>
            <a:r>
              <a:rPr lang="hr-HR" sz="2000" dirty="0"/>
              <a:t> je još gori. Sve o suvremenim ugrozama te o sigurnosnoj kulturi svodi se na eventualno jedan predmet (ovisno o vrsti i usmjerenju srednje škole), a to je ekologija. </a:t>
            </a:r>
            <a:endParaRPr lang="hr-HR" sz="2000" dirty="0" smtClean="0"/>
          </a:p>
          <a:p>
            <a:pPr lvl="0"/>
            <a:r>
              <a:rPr lang="hr-HR" sz="2000" dirty="0" smtClean="0"/>
              <a:t>Rezultat</a:t>
            </a:r>
            <a:r>
              <a:rPr lang="hr-HR" sz="2000" dirty="0"/>
              <a:t>: Od kada je uvedeno civilno služenje vojnog roka, a potom i ukinut vojni rok, preko pola miliona mladih ljudi, mlađih od 35 godina, ne znaju što je prva pomoć ako slučajno nisu to naučili prilikom polaganja vozačkog ispita</a:t>
            </a:r>
            <a:r>
              <a:rPr lang="hr-HR" sz="2000" dirty="0" smtClean="0"/>
              <a:t>.</a:t>
            </a:r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31660227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116632"/>
            <a:ext cx="7793037" cy="1462087"/>
          </a:xfrm>
        </p:spPr>
        <p:txBody>
          <a:bodyPr/>
          <a:lstStyle/>
          <a:p>
            <a:pPr algn="ctr"/>
            <a:r>
              <a:rPr lang="hr-HR" sz="2400" b="1" dirty="0"/>
              <a:t>KONCEPT DOMOVINSKE SIGURNOSTI</a:t>
            </a:r>
            <a:r>
              <a:rPr lang="hr-HR" sz="2400" dirty="0"/>
              <a:t/>
            </a:r>
            <a:br>
              <a:rPr lang="hr-HR" sz="2400" dirty="0"/>
            </a:br>
            <a:r>
              <a:rPr lang="hr-HR" sz="2400" b="1" dirty="0" smtClean="0">
                <a:solidFill>
                  <a:srgbClr val="C00000"/>
                </a:solidFill>
              </a:rPr>
              <a:t>OBRAZOVANJE U </a:t>
            </a:r>
            <a:r>
              <a:rPr lang="hr-HR" sz="2400" b="1" dirty="0">
                <a:solidFill>
                  <a:srgbClr val="C00000"/>
                </a:solidFill>
              </a:rPr>
              <a:t>SLUŽBI RAZVOJA SIGURNOSNE </a:t>
            </a:r>
            <a:r>
              <a:rPr lang="hr-HR" sz="2400" b="1" dirty="0" smtClean="0">
                <a:solidFill>
                  <a:srgbClr val="C00000"/>
                </a:solidFill>
              </a:rPr>
              <a:t>KULTURE</a:t>
            </a:r>
            <a:endParaRPr lang="hr-HR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423" y="1988840"/>
            <a:ext cx="8559552" cy="4680520"/>
          </a:xfrm>
        </p:spPr>
        <p:txBody>
          <a:bodyPr/>
          <a:lstStyle/>
          <a:p>
            <a:pPr marL="0" indent="0">
              <a:buNone/>
            </a:pPr>
            <a:r>
              <a:rPr lang="hr-HR" sz="2000" b="1" dirty="0" smtClean="0"/>
              <a:t>Situacija </a:t>
            </a:r>
            <a:r>
              <a:rPr lang="hr-HR" sz="2000" b="1" dirty="0"/>
              <a:t>u RH:</a:t>
            </a:r>
            <a:endParaRPr lang="hr-HR" sz="2000" dirty="0"/>
          </a:p>
          <a:p>
            <a:pPr lvl="0"/>
            <a:r>
              <a:rPr lang="hr-HR" sz="2000" b="1" dirty="0"/>
              <a:t>n</a:t>
            </a:r>
            <a:r>
              <a:rPr lang="hr-HR" sz="2000" b="1" dirty="0" smtClean="0"/>
              <a:t>ajveći </a:t>
            </a:r>
            <a:r>
              <a:rPr lang="hr-HR" sz="2000" b="1" dirty="0"/>
              <a:t>problem proizlazi iz visokoškolskog obrazovanja</a:t>
            </a:r>
            <a:r>
              <a:rPr lang="hr-HR" sz="2000" dirty="0"/>
              <a:t>: </a:t>
            </a:r>
            <a:r>
              <a:rPr lang="hr-HR" sz="2000" dirty="0" smtClean="0"/>
              <a:t>niti </a:t>
            </a:r>
            <a:r>
              <a:rPr lang="hr-HR" sz="2000" dirty="0"/>
              <a:t>jedan jedini fakultet humanističkih i društvenih znanosti (pravo, filozofski – svi smjerovi, politologija i drugi) nije uveo kolegij koji bi tim budućim specijalistima i magistrima struke približio, barem osnovno, znanje o suvremenih svjetskim tehnologijama, kao niti o suvremenim sustavima obrane i sigurnosti, a posebice gospodarske obrane i ovisnosti gospodarstva o suvremenim </a:t>
            </a:r>
            <a:r>
              <a:rPr lang="hr-HR" sz="2000" dirty="0" smtClean="0"/>
              <a:t>ugrozama</a:t>
            </a:r>
            <a:endParaRPr lang="hr-HR" sz="2000" dirty="0"/>
          </a:p>
          <a:p>
            <a:r>
              <a:rPr lang="hr-HR" sz="2000" b="1" dirty="0"/>
              <a:t>s</a:t>
            </a:r>
            <a:r>
              <a:rPr lang="hr-HR" sz="2000" b="1" dirty="0" smtClean="0"/>
              <a:t>ustav </a:t>
            </a:r>
            <a:r>
              <a:rPr lang="hr-HR" sz="2000" b="1" dirty="0"/>
              <a:t>obrazovanja, pripreme za političke dužnosti od općine nadalje, također nije riješen, ne </a:t>
            </a:r>
            <a:r>
              <a:rPr lang="hr-HR" sz="2000" b="1" dirty="0" smtClean="0"/>
              <a:t>postoji</a:t>
            </a:r>
            <a:endParaRPr lang="hr-HR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3997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116632"/>
            <a:ext cx="7793037" cy="1462087"/>
          </a:xfrm>
        </p:spPr>
        <p:txBody>
          <a:bodyPr/>
          <a:lstStyle/>
          <a:p>
            <a:pPr algn="ctr"/>
            <a:r>
              <a:rPr lang="hr-HR" sz="2400" b="1" dirty="0"/>
              <a:t>KONCEPT DOMOVINSKE SIGURNOSTI</a:t>
            </a:r>
            <a:r>
              <a:rPr lang="hr-HR" sz="2400" dirty="0"/>
              <a:t/>
            </a:r>
            <a:br>
              <a:rPr lang="hr-HR" sz="2400" dirty="0"/>
            </a:br>
            <a:r>
              <a:rPr lang="hr-HR" sz="2400" b="1" dirty="0" smtClean="0">
                <a:solidFill>
                  <a:srgbClr val="C00000"/>
                </a:solidFill>
              </a:rPr>
              <a:t>OBRAZOVANJE U </a:t>
            </a:r>
            <a:r>
              <a:rPr lang="hr-HR" sz="2400" b="1" dirty="0">
                <a:solidFill>
                  <a:srgbClr val="C00000"/>
                </a:solidFill>
              </a:rPr>
              <a:t>SLUŽBI RAZVOJA SIGURNOSNE </a:t>
            </a:r>
            <a:r>
              <a:rPr lang="hr-HR" sz="2400" b="1" dirty="0" smtClean="0">
                <a:solidFill>
                  <a:srgbClr val="C00000"/>
                </a:solidFill>
              </a:rPr>
              <a:t>KULTURE</a:t>
            </a:r>
            <a:endParaRPr lang="hr-HR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423" y="1988840"/>
            <a:ext cx="8559552" cy="4680520"/>
          </a:xfrm>
        </p:spPr>
        <p:txBody>
          <a:bodyPr/>
          <a:lstStyle/>
          <a:p>
            <a:pPr marL="0" indent="0">
              <a:buNone/>
            </a:pPr>
            <a:endParaRPr lang="hr-HR" sz="2000" dirty="0" smtClean="0"/>
          </a:p>
          <a:p>
            <a:pPr marL="0" indent="0">
              <a:buNone/>
            </a:pPr>
            <a:endParaRPr lang="hr-HR" sz="2000" dirty="0"/>
          </a:p>
          <a:p>
            <a:pPr marL="0" indent="0">
              <a:buNone/>
            </a:pPr>
            <a:endParaRPr lang="hr-HR" sz="2000" dirty="0" smtClean="0"/>
          </a:p>
          <a:p>
            <a:pPr marL="0" indent="0" algn="ctr">
              <a:lnSpc>
                <a:spcPct val="200000"/>
              </a:lnSpc>
              <a:buNone/>
            </a:pPr>
            <a:r>
              <a:rPr lang="hr-HR" sz="2000" b="1" dirty="0"/>
              <a:t>Vrlo velika prilika stvorena je najavom kurikularne reforme kroz koju se mogu ugraditi odgojni sadržaji i sadržaji obrazovanja nužni za izgradnju sigurnosne kulture pojedinca i nacije.  </a:t>
            </a:r>
            <a:endParaRPr lang="hr-HR" sz="2000" dirty="0"/>
          </a:p>
          <a:p>
            <a:pPr marL="0" indent="0">
              <a:buNone/>
            </a:pPr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535031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214313"/>
            <a:ext cx="7793037" cy="1270471"/>
          </a:xfrm>
        </p:spPr>
        <p:txBody>
          <a:bodyPr/>
          <a:lstStyle/>
          <a:p>
            <a:pPr algn="ctr" eaLnBrk="1" hangingPunct="1"/>
            <a:r>
              <a:rPr lang="hr-HR" sz="2000" b="1" dirty="0" smtClean="0">
                <a:solidFill>
                  <a:srgbClr val="FF0000"/>
                </a:solidFill>
              </a:rPr>
              <a:t>OSNOVNE KARAKTERISTIKE SUVREMENOG SVIJETA</a:t>
            </a:r>
            <a:br>
              <a:rPr lang="hr-HR" sz="2000" b="1" dirty="0" smtClean="0">
                <a:solidFill>
                  <a:srgbClr val="FF0000"/>
                </a:solidFill>
              </a:rPr>
            </a:br>
            <a:r>
              <a:rPr lang="hr-HR" sz="2000" b="1" dirty="0" smtClean="0">
                <a:solidFill>
                  <a:srgbClr val="FF0000"/>
                </a:solidFill>
              </a:rPr>
              <a:t/>
            </a:r>
            <a:br>
              <a:rPr lang="hr-HR" sz="2000" b="1" dirty="0" smtClean="0">
                <a:solidFill>
                  <a:srgbClr val="FF0000"/>
                </a:solidFill>
              </a:rPr>
            </a:br>
            <a:r>
              <a:rPr lang="hr-HR" sz="2000" b="1" dirty="0" smtClean="0">
                <a:latin typeface="+mn-lt"/>
              </a:rPr>
              <a:t> ERA ANTROPOCENA (Paul Crutzen) </a:t>
            </a:r>
            <a:br>
              <a:rPr lang="hr-HR" sz="2000" b="1" dirty="0" smtClean="0">
                <a:latin typeface="+mn-lt"/>
              </a:rPr>
            </a:br>
            <a:r>
              <a:rPr lang="hr-HR" sz="2000" b="1" dirty="0" smtClean="0">
                <a:latin typeface="+mn-lt"/>
              </a:rPr>
              <a:t>i suvremene ugroze</a:t>
            </a:r>
            <a:endParaRPr lang="hr-HR" sz="2000" b="1" dirty="0" smtClean="0">
              <a:solidFill>
                <a:srgbClr val="FF5050"/>
              </a:solidFill>
              <a:latin typeface="+mn-lt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1" y="2420888"/>
            <a:ext cx="8964489" cy="4536232"/>
          </a:xfrm>
        </p:spPr>
        <p:txBody>
          <a:bodyPr/>
          <a:lstStyle/>
          <a:p>
            <a:pPr eaLnBrk="1" hangingPunct="1">
              <a:buSzPct val="90000"/>
              <a:buFont typeface="Wingdings" pitchFamily="2" charset="2"/>
              <a:buBlip>
                <a:blip r:embed="rId2"/>
              </a:buBlip>
            </a:pPr>
            <a:r>
              <a:rPr lang="hr-HR" sz="2000" dirty="0" smtClean="0"/>
              <a:t>koncentracija bogatstva (UNU – WIDER, Helsinki)</a:t>
            </a:r>
          </a:p>
          <a:p>
            <a:pPr lvl="1" eaLnBrk="1" hangingPunct="1">
              <a:buSzPct val="90000"/>
              <a:buFont typeface="Wingdings" pitchFamily="2" charset="2"/>
              <a:buBlip>
                <a:blip r:embed="rId2"/>
              </a:buBlip>
            </a:pPr>
            <a:r>
              <a:rPr lang="hr-HR" sz="1800" dirty="0" smtClean="0"/>
              <a:t>u 2015. god. preko 40% svjetskog bogatstva posjeduje 1% čovječanstva</a:t>
            </a:r>
          </a:p>
          <a:p>
            <a:pPr lvl="1" eaLnBrk="1" hangingPunct="1">
              <a:buSzPct val="90000"/>
              <a:buFont typeface="Wingdings" pitchFamily="2" charset="2"/>
              <a:buBlip>
                <a:blip r:embed="rId2"/>
              </a:buBlip>
            </a:pPr>
            <a:r>
              <a:rPr lang="hr-HR" sz="1800" dirty="0" smtClean="0"/>
              <a:t>10% čovječanstva raspolaže s preko 85% svjetskog bogatstva</a:t>
            </a:r>
          </a:p>
          <a:p>
            <a:pPr lvl="1" eaLnBrk="1" hangingPunct="1">
              <a:buSzPct val="90000"/>
              <a:buFont typeface="Wingdings" pitchFamily="2" charset="2"/>
              <a:buBlip>
                <a:blip r:embed="rId2"/>
              </a:buBlip>
            </a:pPr>
            <a:r>
              <a:rPr lang="hr-HR" sz="1800" dirty="0" smtClean="0"/>
              <a:t>manje od 30% pučanstva ima tri obroka dnevno</a:t>
            </a:r>
          </a:p>
          <a:p>
            <a:pPr lvl="1" eaLnBrk="1" hangingPunct="1">
              <a:buSzPct val="90000"/>
              <a:buFont typeface="Wingdings" pitchFamily="2" charset="2"/>
              <a:buBlip>
                <a:blip r:embed="rId2"/>
              </a:buBlip>
            </a:pPr>
            <a:endParaRPr lang="hr-HR" sz="1800" dirty="0" smtClean="0"/>
          </a:p>
          <a:p>
            <a:pPr eaLnBrk="1" hangingPunct="1">
              <a:buSzPct val="90000"/>
              <a:buBlip>
                <a:blip r:embed="rId2"/>
              </a:buBlip>
            </a:pPr>
            <a:r>
              <a:rPr lang="hr-HR" sz="2000" dirty="0" smtClean="0">
                <a:solidFill>
                  <a:schemeClr val="folHlink"/>
                </a:solidFill>
              </a:rPr>
              <a:t>Od početka 20. st. svakih 6 do 7 godine duplicira </a:t>
            </a:r>
            <a:br>
              <a:rPr lang="hr-HR" sz="2000" dirty="0" smtClean="0">
                <a:solidFill>
                  <a:schemeClr val="folHlink"/>
                </a:solidFill>
              </a:rPr>
            </a:br>
            <a:r>
              <a:rPr lang="hr-HR" sz="2000" dirty="0" smtClean="0">
                <a:solidFill>
                  <a:schemeClr val="folHlink"/>
                </a:solidFill>
              </a:rPr>
              <a:t>se ljudsko znanje</a:t>
            </a:r>
          </a:p>
          <a:p>
            <a:pPr eaLnBrk="1" hangingPunct="1">
              <a:buSzPct val="90000"/>
              <a:buBlip>
                <a:blip r:embed="rId2"/>
              </a:buBlip>
            </a:pPr>
            <a:endParaRPr lang="hr-HR" sz="2000" dirty="0" smtClean="0">
              <a:solidFill>
                <a:schemeClr val="folHlink"/>
              </a:solidFill>
            </a:endParaRPr>
          </a:p>
          <a:p>
            <a:pPr eaLnBrk="1" hangingPunct="1">
              <a:buSzPct val="90000"/>
              <a:buBlip>
                <a:blip r:embed="rId2"/>
              </a:buBlip>
            </a:pPr>
            <a:r>
              <a:rPr lang="hr-HR" sz="2000" i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hr-HR" sz="2000" dirty="0" smtClean="0">
                <a:solidFill>
                  <a:srgbClr val="0000FF"/>
                </a:solidFill>
                <a:cs typeface="Times New Roman" pitchFamily="18" charset="0"/>
              </a:rPr>
              <a:t>u 6-7 vodećih svjetskih država nastaje oko 70% cjelokupne znanstvene proizvodnje</a:t>
            </a:r>
            <a:endParaRPr lang="hr-HR" sz="2000" dirty="0" smtClean="0">
              <a:solidFill>
                <a:schemeClr val="folHlink"/>
              </a:solidFill>
            </a:endParaRPr>
          </a:p>
          <a:p>
            <a:pPr lvl="1" eaLnBrk="1" hangingPunct="1">
              <a:buSzPct val="90000"/>
              <a:buBlip>
                <a:blip r:embed="rId2"/>
              </a:buBlip>
            </a:pPr>
            <a:endParaRPr lang="hr-HR" sz="1800" dirty="0" smtClean="0"/>
          </a:p>
          <a:p>
            <a:pPr eaLnBrk="1" hangingPunct="1">
              <a:buSzPct val="90000"/>
              <a:buFont typeface="Wingdings" pitchFamily="2" charset="2"/>
              <a:buBlip>
                <a:blip r:embed="rId2"/>
              </a:buBlip>
            </a:pPr>
            <a:endParaRPr lang="en-US" sz="2000" dirty="0" smtClean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53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533400" y="1916832"/>
            <a:ext cx="8229600" cy="493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hr-HR" sz="2200" b="1" dirty="0">
                <a:solidFill>
                  <a:srgbClr val="0000FF"/>
                </a:solidFill>
                <a:latin typeface="Arial" charset="0"/>
                <a:cs typeface="Times New Roman" pitchFamily="18" charset="0"/>
              </a:rPr>
              <a:t>Sasvim na kraju, države koje imaju aspiracije, da se pridruže razvijenom svijetu a ne uvaže gornju </a:t>
            </a:r>
            <a:r>
              <a:rPr lang="hr-HR" sz="2200" b="1" dirty="0" smtClean="0">
                <a:solidFill>
                  <a:srgbClr val="0000FF"/>
                </a:solidFill>
                <a:latin typeface="Arial" charset="0"/>
                <a:cs typeface="Times New Roman" pitchFamily="18" charset="0"/>
              </a:rPr>
              <a:t>analizu </a:t>
            </a:r>
            <a:r>
              <a:rPr lang="hr-HR" sz="2200" b="1" dirty="0">
                <a:solidFill>
                  <a:srgbClr val="0000FF"/>
                </a:solidFill>
                <a:latin typeface="Arial" charset="0"/>
                <a:cs typeface="Times New Roman" pitchFamily="18" charset="0"/>
              </a:rPr>
              <a:t>te i danas grade sustave obrane </a:t>
            </a:r>
            <a:r>
              <a:rPr lang="hr-HR" sz="2200" b="1" dirty="0" smtClean="0">
                <a:solidFill>
                  <a:srgbClr val="0000FF"/>
                </a:solidFill>
                <a:latin typeface="Arial" charset="0"/>
                <a:cs typeface="Times New Roman" pitchFamily="18" charset="0"/>
              </a:rPr>
              <a:t>na </a:t>
            </a:r>
            <a:r>
              <a:rPr lang="hr-HR" sz="2200" b="1" dirty="0">
                <a:solidFill>
                  <a:srgbClr val="0000FF"/>
                </a:solidFill>
                <a:latin typeface="Arial" charset="0"/>
                <a:cs typeface="Times New Roman" pitchFamily="18" charset="0"/>
              </a:rPr>
              <a:t>premisama industrijske ere, </a:t>
            </a:r>
            <a:r>
              <a:rPr lang="hr-HR" sz="2200" b="1" dirty="0" smtClean="0">
                <a:solidFill>
                  <a:srgbClr val="0000FF"/>
                </a:solidFill>
                <a:latin typeface="Arial" charset="0"/>
                <a:cs typeface="Times New Roman" pitchFamily="18" charset="0"/>
              </a:rPr>
              <a:t>riz</a:t>
            </a:r>
            <a:r>
              <a:rPr lang="hr-HR" sz="2200" b="1" dirty="0" smtClean="0">
                <a:solidFill>
                  <a:srgbClr val="0000FF"/>
                </a:solidFill>
                <a:latin typeface="Arial" charset="0"/>
              </a:rPr>
              <a:t>li</a:t>
            </a:r>
            <a:r>
              <a:rPr lang="hr-HR" sz="2200" b="1" dirty="0" smtClean="0">
                <a:solidFill>
                  <a:srgbClr val="0000FF"/>
                </a:solidFill>
                <a:latin typeface="Arial" charset="0"/>
                <a:cs typeface="Times New Roman" pitchFamily="18" charset="0"/>
              </a:rPr>
              <a:t>kuju da </a:t>
            </a:r>
            <a:r>
              <a:rPr lang="hr-HR" sz="2200" b="1" dirty="0">
                <a:solidFill>
                  <a:srgbClr val="0000FF"/>
                </a:solidFill>
                <a:latin typeface="Arial" charset="0"/>
                <a:cs typeface="Times New Roman" pitchFamily="18" charset="0"/>
              </a:rPr>
              <a:t>izgrade sustave koji će po količini utrošenih materijalnih i kadrovskih </a:t>
            </a:r>
            <a:r>
              <a:rPr lang="hr-HR" sz="2200" b="1" dirty="0" smtClean="0">
                <a:solidFill>
                  <a:srgbClr val="0000FF"/>
                </a:solidFill>
                <a:latin typeface="Arial" charset="0"/>
                <a:cs typeface="Times New Roman" pitchFamily="18" charset="0"/>
              </a:rPr>
              <a:t>resursa </a:t>
            </a:r>
            <a:r>
              <a:rPr lang="hr-HR" sz="2200" b="1" dirty="0">
                <a:solidFill>
                  <a:srgbClr val="0000FF"/>
                </a:solidFill>
                <a:latin typeface="Arial" charset="0"/>
                <a:cs typeface="Times New Roman" pitchFamily="18" charset="0"/>
              </a:rPr>
              <a:t>te po uspješnosti </a:t>
            </a:r>
            <a:r>
              <a:rPr lang="hr-HR" sz="2200" b="1" dirty="0" smtClean="0">
                <a:solidFill>
                  <a:srgbClr val="0000FF"/>
                </a:solidFill>
                <a:latin typeface="Arial" charset="0"/>
                <a:cs typeface="Times New Roman" pitchFamily="18" charset="0"/>
              </a:rPr>
              <a:t>sličiti </a:t>
            </a:r>
            <a:r>
              <a:rPr lang="hr-HR" sz="2200" b="1" dirty="0">
                <a:solidFill>
                  <a:srgbClr val="0000FF"/>
                </a:solidFill>
                <a:latin typeface="Arial" charset="0"/>
                <a:cs typeface="Times New Roman" pitchFamily="18" charset="0"/>
              </a:rPr>
              <a:t>"Maginot </a:t>
            </a:r>
            <a:r>
              <a:rPr lang="hr-HR" sz="2200" b="1" dirty="0" smtClean="0">
                <a:solidFill>
                  <a:srgbClr val="0000FF"/>
                </a:solidFill>
                <a:latin typeface="Arial" charset="0"/>
                <a:cs typeface="Times New Roman" pitchFamily="18" charset="0"/>
              </a:rPr>
              <a:t>linij" </a:t>
            </a:r>
            <a:r>
              <a:rPr lang="hr-HR" sz="2200" b="1" dirty="0">
                <a:solidFill>
                  <a:srgbClr val="0000FF"/>
                </a:solidFill>
                <a:latin typeface="Arial" charset="0"/>
                <a:cs typeface="Times New Roman" pitchFamily="18" charset="0"/>
              </a:rPr>
              <a:t>pred početak II. Svjetskog </a:t>
            </a:r>
            <a:r>
              <a:rPr lang="hr-HR" sz="2200" b="1" dirty="0" smtClean="0">
                <a:solidFill>
                  <a:srgbClr val="0000FF"/>
                </a:solidFill>
                <a:latin typeface="Arial" charset="0"/>
                <a:cs typeface="Times New Roman" pitchFamily="18" charset="0"/>
              </a:rPr>
              <a:t>rata</a:t>
            </a:r>
            <a:r>
              <a:rPr lang="hr-HR" sz="2200" b="1" dirty="0">
                <a:solidFill>
                  <a:srgbClr val="0000FF"/>
                </a:solidFill>
                <a:latin typeface="Arial" charset="0"/>
                <a:cs typeface="Times New Roman" pitchFamily="18" charset="0"/>
              </a:rPr>
              <a:t>. </a:t>
            </a:r>
            <a:endParaRPr lang="hr-HR" sz="2200" b="1" dirty="0" smtClean="0">
              <a:solidFill>
                <a:srgbClr val="0000FF"/>
              </a:solidFill>
              <a:latin typeface="Arial" charset="0"/>
              <a:cs typeface="Times New Roman" pitchFamily="18" charset="0"/>
            </a:endParaRPr>
          </a:p>
          <a:p>
            <a:pPr algn="ctr">
              <a:lnSpc>
                <a:spcPct val="130000"/>
              </a:lnSpc>
            </a:pPr>
            <a:endParaRPr lang="hr-HR" sz="2200" b="1" dirty="0" smtClean="0">
              <a:solidFill>
                <a:srgbClr val="0000FF"/>
              </a:solidFill>
              <a:latin typeface="Arial" charset="0"/>
              <a:cs typeface="Times New Roman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hr-HR" sz="2200" b="1" dirty="0" smtClean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HVALA</a:t>
            </a:r>
          </a:p>
          <a:p>
            <a:pPr algn="ctr">
              <a:lnSpc>
                <a:spcPct val="130000"/>
              </a:lnSpc>
            </a:pPr>
            <a:endParaRPr lang="hr-HR" sz="2200" b="1" dirty="0" smtClean="0">
              <a:solidFill>
                <a:srgbClr val="FF0000"/>
              </a:solidFill>
              <a:latin typeface="Arial" charset="0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r>
              <a:rPr lang="hr-HR" sz="2200" b="1" dirty="0" smtClean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Veleučilište Velika Gorica</a:t>
            </a:r>
          </a:p>
          <a:p>
            <a:pPr>
              <a:lnSpc>
                <a:spcPct val="130000"/>
              </a:lnSpc>
            </a:pPr>
            <a:r>
              <a:rPr lang="hr-HR" sz="2200" b="1" dirty="0" smtClean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Sektorsko vijeće za sigurnost i obranu MZiO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1"/>
            <a:ext cx="7776864" cy="1700808"/>
          </a:xfrm>
        </p:spPr>
        <p:txBody>
          <a:bodyPr/>
          <a:lstStyle/>
          <a:p>
            <a:pPr algn="ctr" eaLnBrk="1" hangingPunct="1">
              <a:buSzPct val="90000"/>
            </a:pPr>
            <a:r>
              <a:rPr lang="hr-HR" sz="2000" b="1" dirty="0" smtClean="0">
                <a:solidFill>
                  <a:srgbClr val="FF0000"/>
                </a:solidFill>
                <a:latin typeface="+mn-lt"/>
              </a:rPr>
              <a:t>OSNOVNE </a:t>
            </a:r>
            <a:br>
              <a:rPr lang="hr-HR" sz="2000" b="1" dirty="0" smtClean="0">
                <a:solidFill>
                  <a:srgbClr val="FF0000"/>
                </a:solidFill>
                <a:latin typeface="+mn-lt"/>
              </a:rPr>
            </a:br>
            <a:r>
              <a:rPr lang="hr-HR" sz="2000" b="1" dirty="0" smtClean="0">
                <a:solidFill>
                  <a:srgbClr val="FF0000"/>
                </a:solidFill>
                <a:latin typeface="+mn-lt"/>
              </a:rPr>
              <a:t>KARAKTERISTIKE SUVREMENOG SVIJETA</a:t>
            </a:r>
            <a:br>
              <a:rPr lang="hr-HR" sz="2000" b="1" dirty="0" smtClean="0">
                <a:solidFill>
                  <a:srgbClr val="FF0000"/>
                </a:solidFill>
                <a:latin typeface="+mn-lt"/>
              </a:rPr>
            </a:br>
            <a:r>
              <a:rPr lang="hr-HR" sz="2000" b="1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hr-HR" sz="2000" b="1" dirty="0" smtClean="0">
                <a:solidFill>
                  <a:srgbClr val="FF0000"/>
                </a:solidFill>
                <a:latin typeface="+mn-lt"/>
              </a:rPr>
            </a:br>
            <a:r>
              <a:rPr lang="hr-HR" sz="2000" b="1" dirty="0" smtClean="0">
                <a:solidFill>
                  <a:schemeClr val="folHlink"/>
                </a:solidFill>
              </a:rPr>
              <a:t>Od početka 20. st. svakih 6 do 7 godine duplicira </a:t>
            </a:r>
            <a:br>
              <a:rPr lang="hr-HR" sz="2000" b="1" dirty="0" smtClean="0">
                <a:solidFill>
                  <a:schemeClr val="folHlink"/>
                </a:solidFill>
              </a:rPr>
            </a:br>
            <a:r>
              <a:rPr lang="hr-HR" sz="2000" b="1" dirty="0" smtClean="0">
                <a:solidFill>
                  <a:schemeClr val="folHlink"/>
                </a:solidFill>
              </a:rPr>
              <a:t>se ljudsko znanje</a:t>
            </a:r>
            <a:endParaRPr lang="en-US" sz="2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772817"/>
            <a:ext cx="8703568" cy="4896272"/>
          </a:xfrm>
        </p:spPr>
        <p:txBody>
          <a:bodyPr/>
          <a:lstStyle/>
          <a:p>
            <a:pPr eaLnBrk="1" hangingPunct="1">
              <a:buSzPct val="90000"/>
              <a:buFont typeface="Wingdings" pitchFamily="2" charset="2"/>
              <a:buBlip>
                <a:blip r:embed="rId2"/>
              </a:buBlip>
            </a:pPr>
            <a:endParaRPr lang="en-US" sz="2400" dirty="0" smtClean="0">
              <a:solidFill>
                <a:schemeClr val="folHlink"/>
              </a:solidFill>
            </a:endParaRPr>
          </a:p>
        </p:txBody>
      </p:sp>
      <p:pic>
        <p:nvPicPr>
          <p:cNvPr id="15361" name="Picture 1" descr="C:\Documents and Settings\IBM\My Documents\Z V O N K O\PRIPREME ZA RAZNA PREDAVANJA I PROJEKTE\HAZU\Slika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132856"/>
            <a:ext cx="2540000" cy="1460500"/>
          </a:xfrm>
          <a:prstGeom prst="rect">
            <a:avLst/>
          </a:prstGeom>
          <a:noFill/>
        </p:spPr>
      </p:pic>
      <p:pic>
        <p:nvPicPr>
          <p:cNvPr id="15362" name="Picture 2" descr="C:\Documents and Settings\IBM\My Documents\Z V O N K O\PRIPREME ZA RAZNA PREDAVANJA I PROJEKTE\HAZU\Slika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1916832"/>
            <a:ext cx="1045549" cy="2232248"/>
          </a:xfrm>
          <a:prstGeom prst="rect">
            <a:avLst/>
          </a:prstGeom>
          <a:noFill/>
        </p:spPr>
      </p:pic>
      <p:pic>
        <p:nvPicPr>
          <p:cNvPr id="15364" name="Picture 4" descr="C:\Documents and Settings\IBM\My Documents\Z V O N K O\PRIPREME ZA RAZNA PREDAVANJA I PROJEKTE\HAZU\Slika-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1861745"/>
            <a:ext cx="1656184" cy="2078511"/>
          </a:xfrm>
          <a:prstGeom prst="rect">
            <a:avLst/>
          </a:prstGeom>
          <a:noFill/>
        </p:spPr>
      </p:pic>
      <p:pic>
        <p:nvPicPr>
          <p:cNvPr id="15365" name="Picture 5" descr="C:\Documents and Settings\IBM\My Documents\Z V O N K O\PRIPREME ZA RAZNA PREDAVANJA I PROJEKTE\HAZU\Slika-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1556792"/>
            <a:ext cx="2839752" cy="2016224"/>
          </a:xfrm>
          <a:prstGeom prst="rect">
            <a:avLst/>
          </a:prstGeom>
          <a:noFill/>
        </p:spPr>
      </p:pic>
      <p:pic>
        <p:nvPicPr>
          <p:cNvPr id="15366" name="Picture 6" descr="C:\Documents and Settings\IBM\My Documents\Z V O N K O\PRIPREME ZA RAZNA PREDAVANJA I PROJEKTE\HAZU\Slika-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3645024"/>
            <a:ext cx="2380429" cy="1440160"/>
          </a:xfrm>
          <a:prstGeom prst="rect">
            <a:avLst/>
          </a:prstGeom>
          <a:noFill/>
        </p:spPr>
      </p:pic>
      <p:pic>
        <p:nvPicPr>
          <p:cNvPr id="15367" name="Picture 7" descr="C:\Documents and Settings\IBM\My Documents\Z V O N K O\PRIPREME ZA RAZNA PREDAVANJA I PROJEKTE\HAZU\Slika-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27784" y="4077072"/>
            <a:ext cx="2540000" cy="571500"/>
          </a:xfrm>
          <a:prstGeom prst="rect">
            <a:avLst/>
          </a:prstGeom>
          <a:noFill/>
        </p:spPr>
      </p:pic>
      <p:pic>
        <p:nvPicPr>
          <p:cNvPr id="15369" name="Picture 9" descr="C:\Documents and Settings\IBM\My Documents\Z V O N K O\PRIPREME ZA RAZNA PREDAVANJA I PROJEKTE\HAZU\Slika-1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157192"/>
            <a:ext cx="3061410" cy="1484784"/>
          </a:xfrm>
          <a:prstGeom prst="rect">
            <a:avLst/>
          </a:prstGeom>
          <a:noFill/>
        </p:spPr>
      </p:pic>
      <p:pic>
        <p:nvPicPr>
          <p:cNvPr id="15370" name="Picture 10" descr="C:\Documents and Settings\IBM\My Documents\Z V O N K O\PRIPREME ZA RAZNA PREDAVANJA I PROJEKTE\HAZU\Slika-10A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20072" y="3408118"/>
            <a:ext cx="2011593" cy="3449882"/>
          </a:xfrm>
          <a:prstGeom prst="rect">
            <a:avLst/>
          </a:prstGeom>
          <a:noFill/>
        </p:spPr>
      </p:pic>
      <p:pic>
        <p:nvPicPr>
          <p:cNvPr id="15371" name="Picture 11" descr="C:\Documents and Settings\IBM\My Documents\Z V O N K O\PRIPREME ZA RAZNA PREDAVANJA I PROJEKTE\HAZU\klas-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63888" y="1988840"/>
            <a:ext cx="1348645" cy="2016224"/>
          </a:xfrm>
          <a:prstGeom prst="rect">
            <a:avLst/>
          </a:prstGeom>
          <a:noFill/>
        </p:spPr>
      </p:pic>
      <p:pic>
        <p:nvPicPr>
          <p:cNvPr id="15372" name="Picture 12" descr="C:\Documents and Settings\IBM\My Documents\Z V O N K O\PRIPREME ZA RAZNA PREDAVANJA I PROJEKTE\HAZU\SoldiersWWI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347864" y="4553745"/>
            <a:ext cx="1728191" cy="2304255"/>
          </a:xfrm>
          <a:prstGeom prst="rect">
            <a:avLst/>
          </a:prstGeom>
          <a:noFill/>
        </p:spPr>
      </p:pic>
      <p:pic>
        <p:nvPicPr>
          <p:cNvPr id="16" name="Picture 4" descr="OFW1_Target_Center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13" cstate="print"/>
          <a:srcRect/>
          <a:stretch>
            <a:fillRect/>
          </a:stretch>
        </p:blipFill>
        <p:spPr>
          <a:xfrm>
            <a:off x="7137769" y="3429000"/>
            <a:ext cx="2006231" cy="3429000"/>
          </a:xfrm>
          <a:noFill/>
          <a:ln/>
        </p:spPr>
      </p:pic>
      <p:pic>
        <p:nvPicPr>
          <p:cNvPr id="17" name="Picture 4" descr="OFW1_Target_Center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13" cstate="print"/>
          <a:srcRect/>
          <a:stretch>
            <a:fillRect/>
          </a:stretch>
        </p:blipFill>
        <p:spPr>
          <a:xfrm>
            <a:off x="7008202" y="3429000"/>
            <a:ext cx="2135797" cy="3429000"/>
          </a:xfrm>
          <a:noFill/>
          <a:ln/>
        </p:spPr>
      </p:pic>
      <p:pic>
        <p:nvPicPr>
          <p:cNvPr id="18" name="Picture 3" descr="futureman2h"/>
          <p:cNvPicPr>
            <a:picLocks noChangeAspect="1" noChangeArrowheads="1"/>
          </p:cNvPicPr>
          <p:nvPr/>
        </p:nvPicPr>
        <p:blipFill>
          <a:blip r:embed="rId14" cstate="print">
            <a:lum bright="12000"/>
          </a:blip>
          <a:srcRect l="14644" r="17017"/>
          <a:stretch>
            <a:fillRect/>
          </a:stretch>
        </p:blipFill>
        <p:spPr bwMode="auto">
          <a:xfrm>
            <a:off x="7020272" y="2712892"/>
            <a:ext cx="2123728" cy="41451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1"/>
            <a:ext cx="7127875" cy="1484784"/>
          </a:xfrm>
        </p:spPr>
        <p:txBody>
          <a:bodyPr/>
          <a:lstStyle/>
          <a:p>
            <a:pPr algn="ctr" eaLnBrk="1" hangingPunct="1"/>
            <a:r>
              <a:rPr lang="hr-HR" sz="2000" b="1" dirty="0" smtClean="0">
                <a:solidFill>
                  <a:srgbClr val="FF0000"/>
                </a:solidFill>
              </a:rPr>
              <a:t>OSNOVNE KARAKTERISTIKE SUVREMENOG SVIJETA</a:t>
            </a:r>
            <a:br>
              <a:rPr lang="hr-HR" sz="2000" b="1" dirty="0" smtClean="0">
                <a:solidFill>
                  <a:srgbClr val="FF0000"/>
                </a:solidFill>
              </a:rPr>
            </a:br>
            <a:r>
              <a:rPr lang="hr-HR" sz="2000" b="1" dirty="0" smtClean="0">
                <a:solidFill>
                  <a:srgbClr val="FF0000"/>
                </a:solidFill>
              </a:rPr>
              <a:t/>
            </a:r>
            <a:br>
              <a:rPr lang="hr-HR" sz="2000" b="1" dirty="0" smtClean="0">
                <a:solidFill>
                  <a:srgbClr val="FF0000"/>
                </a:solidFill>
              </a:rPr>
            </a:br>
            <a:r>
              <a:rPr lang="hr-HR" sz="2000" b="1" i="1" dirty="0" smtClean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hr-HR" sz="2000" b="1" dirty="0" smtClean="0">
                <a:solidFill>
                  <a:srgbClr val="0000FF"/>
                </a:solidFill>
                <a:latin typeface="Arial" charset="0"/>
                <a:cs typeface="Times New Roman" pitchFamily="18" charset="0"/>
              </a:rPr>
              <a:t>u 6-7 vodećih svjetskih država nastaje oko 70% cjelokupne znanstvene proizvodnje</a:t>
            </a:r>
            <a:endParaRPr lang="hr-HR" sz="2000" b="1" dirty="0" smtClean="0">
              <a:solidFill>
                <a:srgbClr val="0000FF"/>
              </a:solidFill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700809"/>
            <a:ext cx="8559800" cy="4896842"/>
          </a:xfrm>
        </p:spPr>
        <p:txBody>
          <a:bodyPr/>
          <a:lstStyle/>
          <a:p>
            <a:pPr eaLnBrk="1" hangingPunct="1">
              <a:buSzTx/>
              <a:buNone/>
            </a:pPr>
            <a:endParaRPr lang="en-US" sz="1800" dirty="0" smtClean="0">
              <a:solidFill>
                <a:schemeClr val="folHlink"/>
              </a:solidFill>
            </a:endParaRPr>
          </a:p>
        </p:txBody>
      </p:sp>
      <p:pic>
        <p:nvPicPr>
          <p:cNvPr id="14337" name="Picture 1" descr="C:\Documents and Settings\IBM\My Documents\Z V O N K O\PRIPREME ZA RAZNA PREDAVANJA I PROJEKTE\HAZU\tenk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1484784"/>
            <a:ext cx="2385541" cy="1944216"/>
          </a:xfrm>
          <a:prstGeom prst="rect">
            <a:avLst/>
          </a:prstGeom>
          <a:noFill/>
        </p:spPr>
      </p:pic>
      <p:pic>
        <p:nvPicPr>
          <p:cNvPr id="14338" name="Picture 2" descr="C:\Documents and Settings\IBM\My Documents\Z V O N K O\PRIPREME ZA RAZNA PREDAVANJA I PROJEKTE\HAZU\FT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1700808"/>
            <a:ext cx="1894917" cy="1830766"/>
          </a:xfrm>
          <a:prstGeom prst="rect">
            <a:avLst/>
          </a:prstGeom>
          <a:noFill/>
        </p:spPr>
      </p:pic>
      <p:pic>
        <p:nvPicPr>
          <p:cNvPr id="14339" name="Picture 3" descr="C:\Documents and Settings\IBM\My Documents\Z V O N K O\PRIPREME ZA RAZNA PREDAVANJA I PROJEKTE\HAZU\tenk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1556792"/>
            <a:ext cx="2627784" cy="1576670"/>
          </a:xfrm>
          <a:prstGeom prst="rect">
            <a:avLst/>
          </a:prstGeom>
          <a:noFill/>
        </p:spPr>
      </p:pic>
      <p:pic>
        <p:nvPicPr>
          <p:cNvPr id="14340" name="Picture 4" descr="C:\Documents and Settings\IBM\My Documents\Z V O N K O\PRIPREME ZA RAZNA PREDAVANJA I PROJEKTE\HAZU\FT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628800"/>
            <a:ext cx="2400266" cy="1800200"/>
          </a:xfrm>
          <a:prstGeom prst="rect">
            <a:avLst/>
          </a:prstGeom>
          <a:noFill/>
        </p:spPr>
      </p:pic>
      <p:pic>
        <p:nvPicPr>
          <p:cNvPr id="14341" name="Picture 5" descr="C:\Documents and Settings\IBM\My Documents\Z V O N K O\PRIPREME ZA RAZNA PREDAVANJA I PROJEKTE\HAZU\200px-Wright_Model_H_front_view_in_flight%2C_Simms_Station_near_Dayton%2C_Ohio%2C_1914_%2810486_A_S_%2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3284984"/>
            <a:ext cx="2627784" cy="1786894"/>
          </a:xfrm>
          <a:prstGeom prst="rect">
            <a:avLst/>
          </a:prstGeom>
          <a:noFill/>
        </p:spPr>
      </p:pic>
      <p:pic>
        <p:nvPicPr>
          <p:cNvPr id="14342" name="Picture 6" descr="C:\Documents and Settings\IBM\My Documents\Z V O N K O\PRIPREME ZA RAZNA PREDAVANJA I PROJEKTE\HAZU\f-22_raptor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59832" y="5047163"/>
            <a:ext cx="2843808" cy="1810837"/>
          </a:xfrm>
          <a:prstGeom prst="rect">
            <a:avLst/>
          </a:prstGeom>
          <a:noFill/>
        </p:spPr>
      </p:pic>
      <p:pic>
        <p:nvPicPr>
          <p:cNvPr id="14343" name="Picture 7" descr="C:\Documents and Settings\IBM\My Documents\Z V O N K O\PRIPREME ZA RAZNA PREDAVANJA I PROJEKTE\HAZU\800px-B-2_Spirit_original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03933" y="4941168"/>
            <a:ext cx="3060555" cy="1916832"/>
          </a:xfrm>
          <a:prstGeom prst="rect">
            <a:avLst/>
          </a:prstGeom>
          <a:noFill/>
        </p:spPr>
      </p:pic>
      <p:pic>
        <p:nvPicPr>
          <p:cNvPr id="14344" name="Picture 8" descr="C:\Documents and Settings\IBM\My Documents\Z V O N K O\PRIPREME ZA RAZNA PREDAVANJA I PROJEKTE\HAZU\Spitfire_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4627378"/>
            <a:ext cx="3131840" cy="2230622"/>
          </a:xfrm>
          <a:prstGeom prst="rect">
            <a:avLst/>
          </a:prstGeom>
          <a:noFill/>
        </p:spPr>
      </p:pic>
      <p:pic>
        <p:nvPicPr>
          <p:cNvPr id="14347" name="Picture 11" descr="C:\Documents and Settings\IBM\My Documents\Z V O N K O\PRIPREME ZA RAZNA PREDAVANJA I PROJEKTE\HAZU\stealth-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03848" y="3284984"/>
            <a:ext cx="2970329" cy="1872208"/>
          </a:xfrm>
          <a:prstGeom prst="rect">
            <a:avLst/>
          </a:prstGeom>
          <a:noFill/>
        </p:spPr>
      </p:pic>
      <p:pic>
        <p:nvPicPr>
          <p:cNvPr id="14349" name="Picture 13" descr="C:\Documents and Settings\IBM\My Documents\Z V O N K O\PRIPREME ZA RAZNA PREDAVANJA I PROJEKTE\HAZU\stealth_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315968" y="3140968"/>
            <a:ext cx="2828032" cy="2121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214313"/>
            <a:ext cx="7793037" cy="1270471"/>
          </a:xfrm>
        </p:spPr>
        <p:txBody>
          <a:bodyPr/>
          <a:lstStyle/>
          <a:p>
            <a:pPr algn="ctr" eaLnBrk="1" hangingPunct="1"/>
            <a:r>
              <a:rPr lang="hr-HR" sz="2000" b="1" dirty="0" smtClean="0">
                <a:solidFill>
                  <a:srgbClr val="FF0000"/>
                </a:solidFill>
              </a:rPr>
              <a:t>OSNOVNE KARAKTERISTIKE SUVREMENOG SVIJETA</a:t>
            </a:r>
            <a:br>
              <a:rPr lang="hr-HR" sz="2000" b="1" dirty="0" smtClean="0">
                <a:solidFill>
                  <a:srgbClr val="FF0000"/>
                </a:solidFill>
              </a:rPr>
            </a:br>
            <a:r>
              <a:rPr lang="hr-HR" sz="2000" b="1" dirty="0" smtClean="0">
                <a:solidFill>
                  <a:srgbClr val="FF0000"/>
                </a:solidFill>
              </a:rPr>
              <a:t/>
            </a:r>
            <a:br>
              <a:rPr lang="hr-HR" sz="2000" b="1" dirty="0" smtClean="0">
                <a:solidFill>
                  <a:srgbClr val="FF0000"/>
                </a:solidFill>
              </a:rPr>
            </a:br>
            <a:r>
              <a:rPr lang="hr-HR" sz="2000" b="1" dirty="0" smtClean="0">
                <a:latin typeface="+mn-lt"/>
              </a:rPr>
              <a:t> ERA ANTROPOCENA (Paul Crutzen) </a:t>
            </a:r>
            <a:br>
              <a:rPr lang="hr-HR" sz="2000" b="1" dirty="0" smtClean="0">
                <a:latin typeface="+mn-lt"/>
              </a:rPr>
            </a:br>
            <a:r>
              <a:rPr lang="hr-HR" sz="2000" b="1" dirty="0" smtClean="0">
                <a:latin typeface="+mn-lt"/>
              </a:rPr>
              <a:t>i suvremene ugroze</a:t>
            </a:r>
            <a:endParaRPr lang="hr-HR" sz="2000" b="1" dirty="0" smtClean="0">
              <a:solidFill>
                <a:srgbClr val="FF5050"/>
              </a:solidFill>
              <a:latin typeface="+mn-lt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1" y="2276871"/>
            <a:ext cx="8964489" cy="4392217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SzPct val="90000"/>
              <a:buFont typeface="Wingdings" pitchFamily="2" charset="2"/>
              <a:buBlip>
                <a:blip r:embed="rId2"/>
              </a:buBlip>
            </a:pPr>
            <a:r>
              <a:rPr lang="hr-HR" sz="2000" dirty="0" smtClean="0">
                <a:solidFill>
                  <a:srgbClr val="0000FF"/>
                </a:solidFill>
              </a:rPr>
              <a:t>intenzivirane su prirodne ugroze s aktivacijom tehnoloških ugroza</a:t>
            </a:r>
          </a:p>
          <a:p>
            <a:pPr eaLnBrk="1" hangingPunct="1">
              <a:lnSpc>
                <a:spcPct val="150000"/>
              </a:lnSpc>
              <a:buSzPct val="90000"/>
              <a:buFont typeface="Wingdings" pitchFamily="2" charset="2"/>
              <a:buBlip>
                <a:blip r:embed="rId2"/>
              </a:buBlip>
            </a:pPr>
            <a:r>
              <a:rPr lang="hr-HR" sz="2000" dirty="0" smtClean="0"/>
              <a:t>kvantitativno i kvalitativno su intenzivirane antropogene ugroze</a:t>
            </a:r>
          </a:p>
          <a:p>
            <a:pPr eaLnBrk="1" hangingPunct="1">
              <a:lnSpc>
                <a:spcPct val="150000"/>
              </a:lnSpc>
              <a:buSzPct val="90000"/>
              <a:buFont typeface="Wingdings" pitchFamily="2" charset="2"/>
              <a:buBlip>
                <a:blip r:embed="rId2"/>
              </a:buBlip>
            </a:pPr>
            <a:r>
              <a:rPr lang="hr-HR" sz="2000" dirty="0" smtClean="0">
                <a:solidFill>
                  <a:srgbClr val="0000FF"/>
                </a:solidFill>
              </a:rPr>
              <a:t>suvremeno, asimetrično i nekonvencionalno ratovanje s vojskama IV. generacije </a:t>
            </a:r>
          </a:p>
          <a:p>
            <a:pPr eaLnBrk="1" hangingPunct="1">
              <a:lnSpc>
                <a:spcPct val="150000"/>
              </a:lnSpc>
              <a:buSzPct val="90000"/>
              <a:buFont typeface="Wingdings" pitchFamily="2" charset="2"/>
              <a:buBlip>
                <a:blip r:embed="rId2"/>
              </a:buBlip>
            </a:pPr>
            <a:r>
              <a:rPr lang="hr-HR" sz="2000" dirty="0" smtClean="0"/>
              <a:t>terorizam državnih i nedržavnih aktera</a:t>
            </a:r>
          </a:p>
          <a:p>
            <a:pPr eaLnBrk="1" hangingPunct="1">
              <a:lnSpc>
                <a:spcPct val="150000"/>
              </a:lnSpc>
              <a:buSzPct val="90000"/>
              <a:buFont typeface="Wingdings" pitchFamily="2" charset="2"/>
              <a:buBlip>
                <a:blip r:embed="rId2"/>
              </a:buBlip>
            </a:pPr>
            <a:r>
              <a:rPr lang="hr-HR" sz="2000" dirty="0" smtClean="0">
                <a:solidFill>
                  <a:srgbClr val="0000FF"/>
                </a:solidFill>
              </a:rPr>
              <a:t>organizirani kriminal, korupcija, droga, pranje novca, trgovina oružjem i dr.</a:t>
            </a:r>
          </a:p>
          <a:p>
            <a:pPr eaLnBrk="1" hangingPunct="1">
              <a:lnSpc>
                <a:spcPct val="150000"/>
              </a:lnSpc>
              <a:buSzPct val="90000"/>
              <a:buFont typeface="Wingdings" pitchFamily="2" charset="2"/>
              <a:buBlip>
                <a:blip r:embed="rId2"/>
              </a:buBlip>
            </a:pPr>
            <a:r>
              <a:rPr lang="hr-HR" sz="2000" dirty="0" smtClean="0"/>
              <a:t>velike migracija stanovništva (socijalna i intelektualna)</a:t>
            </a:r>
            <a:endParaRPr lang="en-US" sz="2000" dirty="0" smtClean="0"/>
          </a:p>
          <a:p>
            <a:pPr lvl="1" eaLnBrk="1" hangingPunct="1">
              <a:buSzPct val="90000"/>
              <a:buFont typeface="Wingdings" pitchFamily="2" charset="2"/>
              <a:buBlip>
                <a:blip r:embed="rId2"/>
              </a:buBlip>
            </a:pPr>
            <a:endParaRPr lang="hr-HR" sz="1800" dirty="0" smtClean="0"/>
          </a:p>
          <a:p>
            <a:pPr eaLnBrk="1" hangingPunct="1">
              <a:buSzPct val="90000"/>
              <a:buFont typeface="Wingdings" pitchFamily="2" charset="2"/>
              <a:buBlip>
                <a:blip r:embed="rId2"/>
              </a:buBlip>
            </a:pPr>
            <a:endParaRPr lang="en-US" sz="2000" dirty="0" smtClean="0">
              <a:solidFill>
                <a:schemeClr val="folHlin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0833" y="2652433"/>
            <a:ext cx="6582335" cy="1553135"/>
          </a:xfrm>
        </p:spPr>
        <p:txBody>
          <a:bodyPr>
            <a:noAutofit/>
          </a:bodyPr>
          <a:lstStyle/>
          <a:p>
            <a:pPr algn="ctr"/>
            <a:r>
              <a:rPr lang="hr-HR" sz="4271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Šta su u stvari suvremene NRKBT ugroze?</a:t>
            </a:r>
            <a:endParaRPr lang="hr-HR" sz="4271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050027"/>
      </p:ext>
    </p:extLst>
  </p:cSld>
  <p:clrMapOvr>
    <a:masterClrMapping/>
  </p:clrMapOvr>
</p:sld>
</file>

<file path=ppt/theme/theme1.xml><?xml version="1.0" encoding="utf-8"?>
<a:theme xmlns:a="http://schemas.openxmlformats.org/drawingml/2006/main" name="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4412</TotalTime>
  <Words>2257</Words>
  <Application>Microsoft Office PowerPoint</Application>
  <PresentationFormat>On-screen Show (4:3)</PresentationFormat>
  <Paragraphs>329</Paragraphs>
  <Slides>50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50</vt:i4>
      </vt:variant>
    </vt:vector>
  </HeadingPairs>
  <TitlesOfParts>
    <vt:vector size="62" baseType="lpstr">
      <vt:lpstr>Arial</vt:lpstr>
      <vt:lpstr>Arial Black</vt:lpstr>
      <vt:lpstr>Calibri</vt:lpstr>
      <vt:lpstr>Monotype Sorts</vt:lpstr>
      <vt:lpstr>Tahoma</vt:lpstr>
      <vt:lpstr>Times New Roman</vt:lpstr>
      <vt:lpstr>Verdana</vt:lpstr>
      <vt:lpstr>Wingdings</vt:lpstr>
      <vt:lpstr>Blends</vt:lpstr>
      <vt:lpstr>Corel PHOTO-PAINT 8.0 Image</vt:lpstr>
      <vt:lpstr>CorelPhotoPaint.Image.7</vt:lpstr>
      <vt:lpstr>Fotografija Photo Editora</vt:lpstr>
      <vt:lpstr>GRAD ZAGREB URED ZA UPRAVLJANJE U HITNIM SITUACIJAMA  STRUČNA KONFERENCIJA Javne politike u prevenciji i smanjenju rizika nastanka kriza i katastrofa   27. 11. 2017.</vt:lpstr>
      <vt:lpstr>ODGOJ I OBRAZOVANJE U SLUŽBI RAZVOJA SIGURNOSNE KULTURE CILJ IZLAGANJA</vt:lpstr>
      <vt:lpstr>OBRANA OD SUVREMENIH OBLIKA UGROŽAVANJA  NATO FORUM O NOVOJ SIGURNOSNOJ POLITICI, BERLIN 2002.</vt:lpstr>
      <vt:lpstr>OSNOVNE KARAKTERISTIKE SUVREMENOG SVIJETA   ERA ANTROPOCENA (Paul Crutzen)  i suvremene ugroze</vt:lpstr>
      <vt:lpstr>OSNOVNE KARAKTERISTIKE SUVREMENOG SVIJETA   ERA ANTROPOCENA (Paul Crutzen)  i suvremene ugroze</vt:lpstr>
      <vt:lpstr>OSNOVNE  KARAKTERISTIKE SUVREMENOG SVIJETA  Od početka 20. st. svakih 6 do 7 godine duplicira  se ljudsko znanje</vt:lpstr>
      <vt:lpstr>OSNOVNE KARAKTERISTIKE SUVREMENOG SVIJETA   u 6-7 vodećih svjetskih država nastaje oko 70% cjelokupne znanstvene proizvodnje</vt:lpstr>
      <vt:lpstr>OSNOVNE KARAKTERISTIKE SUVREMENOG SVIJETA   ERA ANTROPOCENA (Paul Crutzen)  i suvremene ugroze</vt:lpstr>
      <vt:lpstr>Šta su u stvari suvremene NRKBT ugroze?</vt:lpstr>
      <vt:lpstr>PowerPoint Presentation</vt:lpstr>
      <vt:lpstr>Samo? Ili i?</vt:lpstr>
      <vt:lpstr>OSNOVNE KARAKTERISTIKE SUVREMENOG SVIJETA  ERA ANTROPOCENA (Paul Crutzen)  NRKB terorizam</vt:lpstr>
      <vt:lpstr>Samo? Ili i?</vt:lpstr>
      <vt:lpstr>PowerPoint Presentation</vt:lpstr>
      <vt:lpstr>OSNOVNE KARAKTERISTIKE SUVREMENOG SVIJETA  ERA ANTROPOCENA (Paul Crutzen)  Studije slučaja– kemijski akcidenti</vt:lpstr>
      <vt:lpstr>OSNOVNE KARAKTERISTIKE SUVREMENOG SVIJETA  ERA ANTROPOCENA (Paul Crutzen)  Studije slučaja– UEMS akcidenti</vt:lpstr>
      <vt:lpstr>SAMO? ILI I?</vt:lpstr>
      <vt:lpstr>OSNOVNE KARAKTERISTIKE SUVREMENOG SVIJETA  ERA ANTROPOCENA (Paul Crutzen)  Studije slučaja– nuklearni akcidenti</vt:lpstr>
      <vt:lpstr>OSNOVNE KARAKTERISTIKE SUVREMENOG SVIJETA  ERA ANTROPOCENA (Paul Crutzen)  Studije slučaja– nuklearni akcidenti</vt:lpstr>
      <vt:lpstr> OSNOVNE KARAKTERISTIKE SUVREMENOG SVIJETA  ERA ANTROPOCENA (Paul Crutzen) NUKLEARNA TEHNOLOGIJA  ČERNOBILJSKA KATASTROFA  KONTAMINACIJA TLA</vt:lpstr>
      <vt:lpstr>Kao i…</vt:lpstr>
      <vt:lpstr>PowerPoint Presentation</vt:lpstr>
      <vt:lpstr>OSNOVNE KARAKTERISTIKE SUVREMENOG SVIJETA  ERA ANTROPOCENA (Paul Crutzen)   ANTROPOGENA UGROŽAVANJA</vt:lpstr>
      <vt:lpstr>PowerPoint Presentation</vt:lpstr>
      <vt:lpstr>SUVREMENE ANTROPOGENE UGROZE RAT I TERORIZAM  SUVREMENE VOJSKE IV. GENERACIJE</vt:lpstr>
      <vt:lpstr>PowerPoint Presentation</vt:lpstr>
      <vt:lpstr>SUVREMENE ANTROPOGENE UGROZE RAT I TERORIZAM  SUVREMENE VOJSKE IV. GENERACIJE</vt:lpstr>
      <vt:lpstr>PowerPoint Presentation</vt:lpstr>
      <vt:lpstr>SUVREMENE ANTROPOGENE UGROZE  SUVREMENE VOJSKE IV. GENERACIJE ASIMETRIČNO RATOVANJE </vt:lpstr>
      <vt:lpstr>OSNOVNE KARAKTERISTIKE SUVREMENOG SVIJETA  ERA ANTROPOCENA (Paul Crutzen)  Studije slučaja– terorizam</vt:lpstr>
      <vt:lpstr>OSNOVNE KARAKTERISTIKE SUVREMENOG SVIJETA  ERA ANTROPOCENA (Paul Crutzen)  Studije slučaja– terorizam</vt:lpstr>
      <vt:lpstr>Kao i u RH tijekom Domovinskog rata</vt:lpstr>
      <vt:lpstr>SUVREMENE ANTROPOGENE UGROZE  NEKONVENCIONALNO RATOVANJE PRIKRIVENI BIOLOŠKI TERORIZAM U RH</vt:lpstr>
      <vt:lpstr>SUVREMENE ANTROPOGENE UGROZE  NEKONVENCIONALNO RATOVANJE PRIKRIVENI BIOLOŠKI TERORIZAM U RH</vt:lpstr>
      <vt:lpstr>SUVREMENE ANTROPOGENE UGROZE  NEKONVENCIONALNO RATOVANJE PRIKRIVENI BIOLOŠKI TERORIZAM U BiH</vt:lpstr>
      <vt:lpstr>SUVREMENE ANTROPOGENE UGROZE  NEKONVENCIONALNO RATOVANJE PRIKRIVENI BIOLOŠKI TERORIZAM U BiH</vt:lpstr>
      <vt:lpstr>ODGOJ I OBRAZOVANJE U SLUŽBI RAZVOJA SIGURNOSNE KULTURE</vt:lpstr>
      <vt:lpstr>PowerPoint Presentation</vt:lpstr>
      <vt:lpstr>OBRANA OD SUVREMENIH OBLIKA UGROZA  DOMOVINSKA SIGURNOST</vt:lpstr>
      <vt:lpstr>OBRANA OD SUVREMENIH OBLIKA UGROZA  DOMOVINSKA SIGURNOST</vt:lpstr>
      <vt:lpstr>KONCEPT DOMOVINSKE SIGURNOSTI OBRAZOVANJE NOSITELJA KONCEPTA DS </vt:lpstr>
      <vt:lpstr>KONCEPT DOMOVINSKE SIGURNOSTI OBRAZOVANJE NOSITELJA KONCEPTA DS U ZAGREBU</vt:lpstr>
      <vt:lpstr>KONCEPT DOMOVINSKE SIGURNOSTI OBRAZOVANJE NOSITELJA KONCEPTA DS </vt:lpstr>
      <vt:lpstr>KONCEPT DOMOVINSKE SIGURNOSTI OBRAZOVANJE NOSITELJA KONCEPTA DS </vt:lpstr>
      <vt:lpstr>KONCEPT DOMOVINSKE SIGURNOSTI ODGOJ U SLUŽBI RAZVOJA SIGURNOSNE KULTURE</vt:lpstr>
      <vt:lpstr>KONCEPT DOMOVINSKE SIGURNOSTI OBRAZOVANJE U SLUŽBI RAZVOJA SIGURNOSNE KULTURE</vt:lpstr>
      <vt:lpstr>KONCEPT DOMOVINSKE SIGURNOSTI OBRAZOVANJE U SLUŽBI RAZVOJA SIGURNOSNE KULTURE</vt:lpstr>
      <vt:lpstr>KONCEPT DOMOVINSKE SIGURNOSTI OBRAZOVANJE U SLUŽBI RAZVOJA SIGURNOSNE KULTURE</vt:lpstr>
      <vt:lpstr>KONCEPT DOMOVINSKE SIGURNOSTI OBRAZOVANJE U SLUŽBI RAZVOJA SIGURNOSNE KULTURE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Zvonko Orehovec</dc:creator>
  <cp:lastModifiedBy>Dubravka Bajilo</cp:lastModifiedBy>
  <cp:revision>270</cp:revision>
  <cp:lastPrinted>1601-01-01T00:00:00Z</cp:lastPrinted>
  <dcterms:created xsi:type="dcterms:W3CDTF">2008-01-18T07:59:56Z</dcterms:created>
  <dcterms:modified xsi:type="dcterms:W3CDTF">2017-11-24T15:27:17Z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7</vt:i4>
  </property>
</Properties>
</file>